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6" r:id="rId16"/>
    <p:sldId id="274" r:id="rId17"/>
    <p:sldId id="275" r:id="rId18"/>
    <p:sldId id="277" r:id="rId19"/>
    <p:sldId id="278" r:id="rId20"/>
    <p:sldId id="284" r:id="rId21"/>
    <p:sldId id="283" r:id="rId22"/>
    <p:sldId id="282" r:id="rId23"/>
    <p:sldId id="281" r:id="rId24"/>
    <p:sldId id="280" r:id="rId25"/>
    <p:sldId id="286" r:id="rId26"/>
    <p:sldId id="287" r:id="rId27"/>
    <p:sldId id="279" r:id="rId28"/>
    <p:sldId id="288" r:id="rId29"/>
    <p:sldId id="285" r:id="rId30"/>
    <p:sldId id="289" r:id="rId31"/>
    <p:sldId id="293" r:id="rId32"/>
    <p:sldId id="292" r:id="rId33"/>
    <p:sldId id="291" r:id="rId34"/>
    <p:sldId id="295" r:id="rId35"/>
    <p:sldId id="294" r:id="rId36"/>
    <p:sldId id="290" r:id="rId37"/>
    <p:sldId id="297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C1D15E-510D-2BE0-3483-EF1BA05FFF94}" v="22" dt="2024-04-18T17:05:56.683"/>
    <p1510:client id="{8DE892E5-30CD-3101-8571-FCA6291B83BD}" v="277" dt="2024-04-20T07:12:55.751"/>
    <p1510:client id="{A8A7F18A-32FF-4A4A-D419-A05CA26DDA76}" v="170" dt="2024-04-19T04:54:52.731"/>
    <p1510:client id="{EE1F3059-8711-0C19-20D3-39E00ED84D17}" v="1672" dt="2024-04-20T10:21:22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7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7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5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1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4/20/2024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1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028B-6CF5-B834-A4C6-FE85FC3B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0" y="188095"/>
            <a:ext cx="11254865" cy="1864543"/>
          </a:xfrm>
        </p:spPr>
        <p:txBody>
          <a:bodyPr/>
          <a:lstStyle/>
          <a:p>
            <a:pPr algn="ctr"/>
            <a:r>
              <a:rPr lang="en-US" sz="2000" b="1">
                <a:latin typeface="Arial"/>
                <a:cs typeface="Arial"/>
              </a:rPr>
              <a:t>    </a:t>
            </a:r>
            <a:r>
              <a:rPr lang="en-US" sz="2800" b="1">
                <a:latin typeface="Arial"/>
                <a:cs typeface="Arial"/>
              </a:rPr>
              <a:t>BHAGWAN MAHAVIR COLLEGE OF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04621-14CB-1A58-1311-2D5E0FF8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3" y="2561120"/>
            <a:ext cx="9021976" cy="2654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 Student Details:</a:t>
            </a:r>
            <a:endParaRPr lang="en-US"/>
          </a:p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D6FCB4-C6ED-7FDC-CAC7-F5CE24CA0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552291"/>
              </p:ext>
            </p:extLst>
          </p:nvPr>
        </p:nvGraphicFramePr>
        <p:xfrm>
          <a:off x="1159328" y="3429000"/>
          <a:ext cx="991173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1266">
                  <a:extLst>
                    <a:ext uri="{9D8B030D-6E8A-4147-A177-3AD203B41FA5}">
                      <a16:colId xmlns:a16="http://schemas.microsoft.com/office/drawing/2014/main" val="1969884117"/>
                    </a:ext>
                  </a:extLst>
                </a:gridCol>
                <a:gridCol w="3305235">
                  <a:extLst>
                    <a:ext uri="{9D8B030D-6E8A-4147-A177-3AD203B41FA5}">
                      <a16:colId xmlns:a16="http://schemas.microsoft.com/office/drawing/2014/main" val="1156353205"/>
                    </a:ext>
                  </a:extLst>
                </a:gridCol>
                <a:gridCol w="3305235">
                  <a:extLst>
                    <a:ext uri="{9D8B030D-6E8A-4147-A177-3AD203B41FA5}">
                      <a16:colId xmlns:a16="http://schemas.microsoft.com/office/drawing/2014/main" val="1882548809"/>
                    </a:ext>
                  </a:extLst>
                </a:gridCol>
              </a:tblGrid>
              <a:tr h="37628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latin typeface="Arial"/>
                        </a:rPr>
                        <a:t>Program &amp; Semester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latin typeface="Arial"/>
                        </a:rPr>
                        <a:t>Enrollment Number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latin typeface="Arial"/>
                        </a:rPr>
                        <a:t>Name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530116"/>
                  </a:ext>
                </a:extLst>
              </a:tr>
              <a:tr h="53306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MT"/>
                        </a:rPr>
                        <a:t>MCA SEM-4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MT"/>
                        </a:rPr>
                        <a:t>2205030201016
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MT"/>
                        </a:rPr>
                        <a:t>Devani Shani R.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601991"/>
                  </a:ext>
                </a:extLst>
              </a:tr>
              <a:tr h="53306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MT"/>
                        </a:rPr>
                        <a:t>MCA SEM-4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MT"/>
                        </a:rPr>
                        <a:t>2205030201035
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err="1">
                          <a:latin typeface="ArialMT"/>
                        </a:rPr>
                        <a:t>Kaklotar</a:t>
                      </a:r>
                      <a:r>
                        <a:rPr lang="en-US" sz="1600" b="0" i="0" u="none" strike="noStrike" noProof="0">
                          <a:latin typeface="ArialMT"/>
                        </a:rPr>
                        <a:t> Jaydeep R.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275756"/>
                  </a:ext>
                </a:extLst>
              </a:tr>
              <a:tr h="53306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MT"/>
                        </a:rPr>
                        <a:t>MCA SEM-4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MT"/>
                        </a:rPr>
                        <a:t>2205030201047
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MT"/>
                        </a:rPr>
                        <a:t>Patel </a:t>
                      </a:r>
                      <a:r>
                        <a:rPr lang="en-US" sz="1600" b="0" i="0" u="none" strike="noStrike" noProof="0" err="1">
                          <a:latin typeface="ArialMT"/>
                        </a:rPr>
                        <a:t>Akshitkumar</a:t>
                      </a:r>
                      <a:r>
                        <a:rPr lang="en-US" sz="1600" b="0" i="0" u="none" strike="noStrike" noProof="0">
                          <a:latin typeface="ArialMT"/>
                        </a:rPr>
                        <a:t> A.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943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34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53578E2F-D1B2-99FA-B3EA-B5263BCBF22F}"/>
              </a:ext>
            </a:extLst>
          </p:cNvPr>
          <p:cNvSpPr/>
          <p:nvPr/>
        </p:nvSpPr>
        <p:spPr>
          <a:xfrm>
            <a:off x="9225620" y="2994672"/>
            <a:ext cx="889000" cy="5684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Login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145B72-BA60-D87A-CEAC-7E60F2E199AB}"/>
              </a:ext>
            </a:extLst>
          </p:cNvPr>
          <p:cNvSpPr/>
          <p:nvPr/>
        </p:nvSpPr>
        <p:spPr>
          <a:xfrm>
            <a:off x="1749781" y="3058369"/>
            <a:ext cx="1301533" cy="6334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Manage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1200" dirty="0">
                <a:ea typeface="+mn-lt"/>
                <a:cs typeface="+mn-lt"/>
              </a:rPr>
              <a:t>Purchase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C38ADF-2148-714D-ABD5-3E07D5F3A552}"/>
              </a:ext>
            </a:extLst>
          </p:cNvPr>
          <p:cNvGrpSpPr/>
          <p:nvPr/>
        </p:nvGrpSpPr>
        <p:grpSpPr>
          <a:xfrm>
            <a:off x="5553725" y="2682973"/>
            <a:ext cx="567363" cy="878759"/>
            <a:chOff x="672094" y="823783"/>
            <a:chExt cx="567363" cy="878759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EDDDC1D-3A43-7CC7-0820-82AEB31CB25E}"/>
                </a:ext>
              </a:extLst>
            </p:cNvPr>
            <p:cNvSpPr/>
            <p:nvPr/>
          </p:nvSpPr>
          <p:spPr>
            <a:xfrm>
              <a:off x="761999" y="823783"/>
              <a:ext cx="380999" cy="329513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6AA370-46A7-6F24-49CE-508E4A6B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51494" y="1128685"/>
              <a:ext cx="8563" cy="38528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3A1F8B-7821-C83F-697E-7DC73A3BF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094" y="1293832"/>
              <a:ext cx="567363" cy="418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EEC046-00DC-B9FC-9F0F-5193F58A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67" y="1509143"/>
              <a:ext cx="181168" cy="193399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146140-E1FA-6266-9156-D66551406F64}"/>
                </a:ext>
              </a:extLst>
            </p:cNvPr>
            <p:cNvCxnSpPr>
              <a:cxnSpLocks/>
            </p:cNvCxnSpPr>
            <p:nvPr/>
          </p:nvCxnSpPr>
          <p:spPr>
            <a:xfrm>
              <a:off x="944851" y="1504762"/>
              <a:ext cx="182720" cy="197245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196F94-C5D4-A36F-C592-5EBC11A2AD83}"/>
              </a:ext>
            </a:extLst>
          </p:cNvPr>
          <p:cNvCxnSpPr/>
          <p:nvPr/>
        </p:nvCxnSpPr>
        <p:spPr>
          <a:xfrm flipH="1" flipV="1">
            <a:off x="5831107" y="3112192"/>
            <a:ext cx="3496670" cy="2072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B7B1F5-267F-2CE5-51EE-0CC61DCFB157}"/>
              </a:ext>
            </a:extLst>
          </p:cNvPr>
          <p:cNvCxnSpPr/>
          <p:nvPr/>
        </p:nvCxnSpPr>
        <p:spPr>
          <a:xfrm flipH="1">
            <a:off x="2915011" y="3206664"/>
            <a:ext cx="2872456" cy="1744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443565D-EE6D-4628-C102-39A60FD65A91}"/>
              </a:ext>
            </a:extLst>
          </p:cNvPr>
          <p:cNvSpPr/>
          <p:nvPr/>
        </p:nvSpPr>
        <p:spPr>
          <a:xfrm>
            <a:off x="7578242" y="4869701"/>
            <a:ext cx="1424636" cy="659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Purchase</a:t>
            </a:r>
            <a:endParaRPr lang="en-US" dirty="0"/>
          </a:p>
          <a:p>
            <a:pPr algn="ctr"/>
            <a:r>
              <a:rPr lang="en-US" sz="1200" dirty="0">
                <a:ea typeface="+mn-lt"/>
                <a:cs typeface="+mn-lt"/>
              </a:rPr>
              <a:t>Dashboard</a:t>
            </a:r>
            <a:endParaRPr lang="en-US" dirty="0">
              <a:ea typeface="+mn-lt"/>
              <a:cs typeface="+mn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02BF2A-7649-E6DA-9069-E111494DD426}"/>
              </a:ext>
            </a:extLst>
          </p:cNvPr>
          <p:cNvCxnSpPr/>
          <p:nvPr/>
        </p:nvCxnSpPr>
        <p:spPr>
          <a:xfrm flipH="1" flipV="1">
            <a:off x="5798616" y="3143895"/>
            <a:ext cx="1970287" cy="18916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1E57B5-9A9E-3433-43DE-C48E4A8835CE}"/>
              </a:ext>
            </a:extLst>
          </p:cNvPr>
          <p:cNvSpPr txBox="1"/>
          <p:nvPr/>
        </p:nvSpPr>
        <p:spPr>
          <a:xfrm>
            <a:off x="4505191" y="2003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Purchase Manager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C69611-A8E0-DA94-DA9A-E63FEC74652B}"/>
              </a:ext>
            </a:extLst>
          </p:cNvPr>
          <p:cNvSpPr/>
          <p:nvPr/>
        </p:nvSpPr>
        <p:spPr>
          <a:xfrm>
            <a:off x="2676729" y="4735836"/>
            <a:ext cx="1424636" cy="659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Create Vendor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D0D6E9-823E-884F-C868-8BB470C05AB3}"/>
              </a:ext>
            </a:extLst>
          </p:cNvPr>
          <p:cNvCxnSpPr/>
          <p:nvPr/>
        </p:nvCxnSpPr>
        <p:spPr>
          <a:xfrm flipV="1">
            <a:off x="3923270" y="3109784"/>
            <a:ext cx="1925594" cy="18329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FC3C18C-777D-B92E-2897-35417803A2EA}"/>
              </a:ext>
            </a:extLst>
          </p:cNvPr>
          <p:cNvSpPr txBox="1">
            <a:spLocks/>
          </p:cNvSpPr>
          <p:nvPr/>
        </p:nvSpPr>
        <p:spPr>
          <a:xfrm>
            <a:off x="533626" y="183595"/>
            <a:ext cx="7841673" cy="101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14562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53578E2F-D1B2-99FA-B3EA-B5263BCBF22F}"/>
              </a:ext>
            </a:extLst>
          </p:cNvPr>
          <p:cNvSpPr/>
          <p:nvPr/>
        </p:nvSpPr>
        <p:spPr>
          <a:xfrm>
            <a:off x="9225620" y="2994672"/>
            <a:ext cx="889000" cy="5684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Login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145B72-BA60-D87A-CEAC-7E60F2E199AB}"/>
              </a:ext>
            </a:extLst>
          </p:cNvPr>
          <p:cNvSpPr/>
          <p:nvPr/>
        </p:nvSpPr>
        <p:spPr>
          <a:xfrm>
            <a:off x="1749781" y="3058369"/>
            <a:ext cx="1301533" cy="6334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Manage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1200" dirty="0">
                <a:ea typeface="+mn-lt"/>
                <a:cs typeface="+mn-lt"/>
              </a:rPr>
              <a:t>Inventory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C38ADF-2148-714D-ABD5-3E07D5F3A552}"/>
              </a:ext>
            </a:extLst>
          </p:cNvPr>
          <p:cNvGrpSpPr/>
          <p:nvPr/>
        </p:nvGrpSpPr>
        <p:grpSpPr>
          <a:xfrm>
            <a:off x="5553725" y="2682973"/>
            <a:ext cx="567363" cy="878759"/>
            <a:chOff x="672094" y="823783"/>
            <a:chExt cx="567363" cy="878759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EDDDC1D-3A43-7CC7-0820-82AEB31CB25E}"/>
                </a:ext>
              </a:extLst>
            </p:cNvPr>
            <p:cNvSpPr/>
            <p:nvPr/>
          </p:nvSpPr>
          <p:spPr>
            <a:xfrm>
              <a:off x="761999" y="823783"/>
              <a:ext cx="380999" cy="329513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6AA370-46A7-6F24-49CE-508E4A6B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51494" y="1128685"/>
              <a:ext cx="8563" cy="38528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3A1F8B-7821-C83F-697E-7DC73A3BF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094" y="1293832"/>
              <a:ext cx="567363" cy="418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EEC046-00DC-B9FC-9F0F-5193F58A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67" y="1509143"/>
              <a:ext cx="181168" cy="193399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146140-E1FA-6266-9156-D66551406F64}"/>
                </a:ext>
              </a:extLst>
            </p:cNvPr>
            <p:cNvCxnSpPr>
              <a:cxnSpLocks/>
            </p:cNvCxnSpPr>
            <p:nvPr/>
          </p:nvCxnSpPr>
          <p:spPr>
            <a:xfrm>
              <a:off x="944851" y="1504762"/>
              <a:ext cx="182720" cy="197245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196F94-C5D4-A36F-C592-5EBC11A2AD83}"/>
              </a:ext>
            </a:extLst>
          </p:cNvPr>
          <p:cNvCxnSpPr/>
          <p:nvPr/>
        </p:nvCxnSpPr>
        <p:spPr>
          <a:xfrm flipH="1" flipV="1">
            <a:off x="5831107" y="3112192"/>
            <a:ext cx="3496670" cy="2072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B7B1F5-267F-2CE5-51EE-0CC61DCFB157}"/>
              </a:ext>
            </a:extLst>
          </p:cNvPr>
          <p:cNvCxnSpPr/>
          <p:nvPr/>
        </p:nvCxnSpPr>
        <p:spPr>
          <a:xfrm flipH="1">
            <a:off x="2915011" y="3206664"/>
            <a:ext cx="2872456" cy="1744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443565D-EE6D-4628-C102-39A60FD65A91}"/>
              </a:ext>
            </a:extLst>
          </p:cNvPr>
          <p:cNvSpPr/>
          <p:nvPr/>
        </p:nvSpPr>
        <p:spPr>
          <a:xfrm>
            <a:off x="7248729" y="4931485"/>
            <a:ext cx="1723257" cy="7731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Manufacturing</a:t>
            </a:r>
            <a:endParaRPr lang="en-US" dirty="0"/>
          </a:p>
          <a:p>
            <a:pPr algn="ctr"/>
            <a:r>
              <a:rPr lang="en-US" sz="1200" dirty="0">
                <a:ea typeface="+mn-lt"/>
                <a:cs typeface="+mn-lt"/>
              </a:rPr>
              <a:t>Dashboard</a:t>
            </a:r>
            <a:endParaRPr lang="en-US" dirty="0">
              <a:ea typeface="+mn-lt"/>
              <a:cs typeface="+mn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02BF2A-7649-E6DA-9069-E111494DD426}"/>
              </a:ext>
            </a:extLst>
          </p:cNvPr>
          <p:cNvCxnSpPr/>
          <p:nvPr/>
        </p:nvCxnSpPr>
        <p:spPr>
          <a:xfrm flipV="1">
            <a:off x="4401688" y="3154192"/>
            <a:ext cx="1396928" cy="19122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1E57B5-9A9E-3433-43DE-C48E4A8835CE}"/>
              </a:ext>
            </a:extLst>
          </p:cNvPr>
          <p:cNvSpPr txBox="1"/>
          <p:nvPr/>
        </p:nvSpPr>
        <p:spPr>
          <a:xfrm>
            <a:off x="4505191" y="2003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Manufacturing Manager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ECF5BE-DD78-342E-77E1-9F0D8860E585}"/>
              </a:ext>
            </a:extLst>
          </p:cNvPr>
          <p:cNvSpPr/>
          <p:nvPr/>
        </p:nvSpPr>
        <p:spPr>
          <a:xfrm>
            <a:off x="3047241" y="4932477"/>
            <a:ext cx="1723722" cy="767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Manage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1200" dirty="0">
                <a:ea typeface="+mn-lt"/>
                <a:cs typeface="+mn-lt"/>
              </a:rPr>
              <a:t>Manufacturing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19743E-DEB9-B83E-D887-227C84C95C0D}"/>
              </a:ext>
            </a:extLst>
          </p:cNvPr>
          <p:cNvCxnSpPr/>
          <p:nvPr/>
        </p:nvCxnSpPr>
        <p:spPr>
          <a:xfrm flipH="1" flipV="1">
            <a:off x="5817972" y="3099485"/>
            <a:ext cx="1699053" cy="201827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DEE3EC3-7139-AB4A-46D9-01710E8C46F3}"/>
              </a:ext>
            </a:extLst>
          </p:cNvPr>
          <p:cNvSpPr txBox="1">
            <a:spLocks/>
          </p:cNvSpPr>
          <p:nvPr/>
        </p:nvSpPr>
        <p:spPr>
          <a:xfrm>
            <a:off x="533626" y="183595"/>
            <a:ext cx="7841673" cy="101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740003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53578E2F-D1B2-99FA-B3EA-B5263BCBF22F}"/>
              </a:ext>
            </a:extLst>
          </p:cNvPr>
          <p:cNvSpPr/>
          <p:nvPr/>
        </p:nvSpPr>
        <p:spPr>
          <a:xfrm>
            <a:off x="9225620" y="2994672"/>
            <a:ext cx="889000" cy="5684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Login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145B72-BA60-D87A-CEAC-7E60F2E199AB}"/>
              </a:ext>
            </a:extLst>
          </p:cNvPr>
          <p:cNvSpPr/>
          <p:nvPr/>
        </p:nvSpPr>
        <p:spPr>
          <a:xfrm>
            <a:off x="1749781" y="3058369"/>
            <a:ext cx="1301533" cy="6334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Manage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1200" dirty="0" err="1">
                <a:ea typeface="+mn-lt"/>
                <a:cs typeface="+mn-lt"/>
              </a:rPr>
              <a:t>Expence</a:t>
            </a:r>
            <a:endParaRPr lang="en-US" dirty="0" err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C38ADF-2148-714D-ABD5-3E07D5F3A552}"/>
              </a:ext>
            </a:extLst>
          </p:cNvPr>
          <p:cNvGrpSpPr/>
          <p:nvPr/>
        </p:nvGrpSpPr>
        <p:grpSpPr>
          <a:xfrm>
            <a:off x="5553725" y="2682973"/>
            <a:ext cx="567363" cy="878759"/>
            <a:chOff x="672094" y="823783"/>
            <a:chExt cx="567363" cy="878759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EDDDC1D-3A43-7CC7-0820-82AEB31CB25E}"/>
                </a:ext>
              </a:extLst>
            </p:cNvPr>
            <p:cNvSpPr/>
            <p:nvPr/>
          </p:nvSpPr>
          <p:spPr>
            <a:xfrm>
              <a:off x="761999" y="823783"/>
              <a:ext cx="380999" cy="329513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6AA370-46A7-6F24-49CE-508E4A6B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51494" y="1128685"/>
              <a:ext cx="8563" cy="38528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3A1F8B-7821-C83F-697E-7DC73A3BF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094" y="1293832"/>
              <a:ext cx="567363" cy="418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EEC046-00DC-B9FC-9F0F-5193F58A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67" y="1509143"/>
              <a:ext cx="181168" cy="193399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146140-E1FA-6266-9156-D66551406F64}"/>
                </a:ext>
              </a:extLst>
            </p:cNvPr>
            <p:cNvCxnSpPr>
              <a:cxnSpLocks/>
            </p:cNvCxnSpPr>
            <p:nvPr/>
          </p:nvCxnSpPr>
          <p:spPr>
            <a:xfrm>
              <a:off x="944851" y="1504762"/>
              <a:ext cx="182720" cy="197245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196F94-C5D4-A36F-C592-5EBC11A2AD83}"/>
              </a:ext>
            </a:extLst>
          </p:cNvPr>
          <p:cNvCxnSpPr/>
          <p:nvPr/>
        </p:nvCxnSpPr>
        <p:spPr>
          <a:xfrm flipH="1" flipV="1">
            <a:off x="5831107" y="3112192"/>
            <a:ext cx="3496670" cy="2072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B7B1F5-267F-2CE5-51EE-0CC61DCFB157}"/>
              </a:ext>
            </a:extLst>
          </p:cNvPr>
          <p:cNvCxnSpPr/>
          <p:nvPr/>
        </p:nvCxnSpPr>
        <p:spPr>
          <a:xfrm flipH="1">
            <a:off x="2915011" y="3206664"/>
            <a:ext cx="2872456" cy="1744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443565D-EE6D-4628-C102-39A60FD65A91}"/>
              </a:ext>
            </a:extLst>
          </p:cNvPr>
          <p:cNvSpPr/>
          <p:nvPr/>
        </p:nvSpPr>
        <p:spPr>
          <a:xfrm>
            <a:off x="5776215" y="5096242"/>
            <a:ext cx="1980689" cy="7731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Make</a:t>
            </a:r>
            <a:r>
              <a:rPr lang="en-US" sz="1200" dirty="0">
                <a:ea typeface="+mn-lt"/>
                <a:cs typeface="+mn-lt"/>
              </a:rPr>
              <a:t> purchase Report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02BF2A-7649-E6DA-9069-E111494DD426}"/>
              </a:ext>
            </a:extLst>
          </p:cNvPr>
          <p:cNvCxnSpPr/>
          <p:nvPr/>
        </p:nvCxnSpPr>
        <p:spPr>
          <a:xfrm flipV="1">
            <a:off x="4401688" y="3154192"/>
            <a:ext cx="1396928" cy="19122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1E57B5-9A9E-3433-43DE-C48E4A8835CE}"/>
              </a:ext>
            </a:extLst>
          </p:cNvPr>
          <p:cNvSpPr txBox="1"/>
          <p:nvPr/>
        </p:nvSpPr>
        <p:spPr>
          <a:xfrm>
            <a:off x="4505191" y="2003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Account Manager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ECF5BE-DD78-342E-77E1-9F0D8860E585}"/>
              </a:ext>
            </a:extLst>
          </p:cNvPr>
          <p:cNvSpPr/>
          <p:nvPr/>
        </p:nvSpPr>
        <p:spPr>
          <a:xfrm>
            <a:off x="3047241" y="4932477"/>
            <a:ext cx="1723722" cy="767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/>
              <a:t>Make Sale Report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19743E-DEB9-B83E-D887-227C84C95C0D}"/>
              </a:ext>
            </a:extLst>
          </p:cNvPr>
          <p:cNvCxnSpPr/>
          <p:nvPr/>
        </p:nvCxnSpPr>
        <p:spPr>
          <a:xfrm flipH="1" flipV="1">
            <a:off x="5817972" y="3099485"/>
            <a:ext cx="1122405" cy="21006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CF2DC12-4D40-12D7-A7C1-3762EEEBFCA1}"/>
              </a:ext>
            </a:extLst>
          </p:cNvPr>
          <p:cNvSpPr/>
          <p:nvPr/>
        </p:nvSpPr>
        <p:spPr>
          <a:xfrm>
            <a:off x="7856269" y="4447512"/>
            <a:ext cx="1980689" cy="7731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All Account Report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038C49-9678-CD76-7F4E-19E3585662DA}"/>
              </a:ext>
            </a:extLst>
          </p:cNvPr>
          <p:cNvCxnSpPr/>
          <p:nvPr/>
        </p:nvCxnSpPr>
        <p:spPr>
          <a:xfrm flipH="1" flipV="1">
            <a:off x="5807675" y="3130378"/>
            <a:ext cx="2584621" cy="148281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D727CFB-A171-6633-BCCD-E956ACEF44D6}"/>
              </a:ext>
            </a:extLst>
          </p:cNvPr>
          <p:cNvSpPr txBox="1">
            <a:spLocks/>
          </p:cNvSpPr>
          <p:nvPr/>
        </p:nvSpPr>
        <p:spPr>
          <a:xfrm>
            <a:off x="533626" y="183595"/>
            <a:ext cx="7841673" cy="101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85893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53578E2F-D1B2-99FA-B3EA-B5263BCBF22F}"/>
              </a:ext>
            </a:extLst>
          </p:cNvPr>
          <p:cNvSpPr/>
          <p:nvPr/>
        </p:nvSpPr>
        <p:spPr>
          <a:xfrm>
            <a:off x="9225620" y="2994672"/>
            <a:ext cx="889000" cy="5684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Login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145B72-BA60-D87A-CEAC-7E60F2E199AB}"/>
              </a:ext>
            </a:extLst>
          </p:cNvPr>
          <p:cNvSpPr/>
          <p:nvPr/>
        </p:nvSpPr>
        <p:spPr>
          <a:xfrm>
            <a:off x="1749781" y="3058369"/>
            <a:ext cx="1301533" cy="6334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Manage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1200" dirty="0"/>
              <a:t>Branch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C38ADF-2148-714D-ABD5-3E07D5F3A552}"/>
              </a:ext>
            </a:extLst>
          </p:cNvPr>
          <p:cNvGrpSpPr/>
          <p:nvPr/>
        </p:nvGrpSpPr>
        <p:grpSpPr>
          <a:xfrm>
            <a:off x="5553725" y="2682973"/>
            <a:ext cx="567363" cy="878759"/>
            <a:chOff x="672094" y="823783"/>
            <a:chExt cx="567363" cy="878759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EDDDC1D-3A43-7CC7-0820-82AEB31CB25E}"/>
                </a:ext>
              </a:extLst>
            </p:cNvPr>
            <p:cNvSpPr/>
            <p:nvPr/>
          </p:nvSpPr>
          <p:spPr>
            <a:xfrm>
              <a:off x="761999" y="823783"/>
              <a:ext cx="380999" cy="329513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6AA370-46A7-6F24-49CE-508E4A6B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51494" y="1128685"/>
              <a:ext cx="8563" cy="38528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3A1F8B-7821-C83F-697E-7DC73A3BF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094" y="1293832"/>
              <a:ext cx="567363" cy="418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EEC046-00DC-B9FC-9F0F-5193F58A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67" y="1509143"/>
              <a:ext cx="181168" cy="193399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146140-E1FA-6266-9156-D66551406F64}"/>
                </a:ext>
              </a:extLst>
            </p:cNvPr>
            <p:cNvCxnSpPr>
              <a:cxnSpLocks/>
            </p:cNvCxnSpPr>
            <p:nvPr/>
          </p:nvCxnSpPr>
          <p:spPr>
            <a:xfrm>
              <a:off x="944851" y="1504762"/>
              <a:ext cx="182720" cy="197245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196F94-C5D4-A36F-C592-5EBC11A2AD83}"/>
              </a:ext>
            </a:extLst>
          </p:cNvPr>
          <p:cNvCxnSpPr/>
          <p:nvPr/>
        </p:nvCxnSpPr>
        <p:spPr>
          <a:xfrm flipH="1" flipV="1">
            <a:off x="5831107" y="3112192"/>
            <a:ext cx="3496670" cy="2072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B7B1F5-267F-2CE5-51EE-0CC61DCFB157}"/>
              </a:ext>
            </a:extLst>
          </p:cNvPr>
          <p:cNvCxnSpPr/>
          <p:nvPr/>
        </p:nvCxnSpPr>
        <p:spPr>
          <a:xfrm flipH="1">
            <a:off x="2915011" y="3206664"/>
            <a:ext cx="2872456" cy="1744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02BF2A-7649-E6DA-9069-E111494DD426}"/>
              </a:ext>
            </a:extLst>
          </p:cNvPr>
          <p:cNvCxnSpPr/>
          <p:nvPr/>
        </p:nvCxnSpPr>
        <p:spPr>
          <a:xfrm flipV="1">
            <a:off x="5781309" y="3154192"/>
            <a:ext cx="9286" cy="21287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1E57B5-9A9E-3433-43DE-C48E4A8835CE}"/>
              </a:ext>
            </a:extLst>
          </p:cNvPr>
          <p:cNvSpPr txBox="1"/>
          <p:nvPr/>
        </p:nvSpPr>
        <p:spPr>
          <a:xfrm>
            <a:off x="4505191" y="20039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Admin Manager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ECF5BE-DD78-342E-77E1-9F0D8860E585}"/>
              </a:ext>
            </a:extLst>
          </p:cNvPr>
          <p:cNvSpPr/>
          <p:nvPr/>
        </p:nvSpPr>
        <p:spPr>
          <a:xfrm>
            <a:off x="5012399" y="5197172"/>
            <a:ext cx="1723722" cy="767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/>
              <a:t>Manage All Managers</a:t>
            </a:r>
            <a:endParaRPr lang="en-US" dirty="0" err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1DA9EA-A46E-6C20-FD4A-0F244A8D21E7}"/>
              </a:ext>
            </a:extLst>
          </p:cNvPr>
          <p:cNvSpPr txBox="1">
            <a:spLocks/>
          </p:cNvSpPr>
          <p:nvPr/>
        </p:nvSpPr>
        <p:spPr>
          <a:xfrm>
            <a:off x="533626" y="183595"/>
            <a:ext cx="7841673" cy="101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74908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9AE-132A-4138-D4BB-1A3FC26C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Class Diagram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E32F58-2D0E-7AE0-196E-30C55FD28E07}"/>
              </a:ext>
            </a:extLst>
          </p:cNvPr>
          <p:cNvSpPr/>
          <p:nvPr/>
        </p:nvSpPr>
        <p:spPr>
          <a:xfrm>
            <a:off x="651932" y="2421466"/>
            <a:ext cx="3090334" cy="2023533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53ECA4-DBE0-4C47-FA70-17E23C62DAC1}"/>
              </a:ext>
            </a:extLst>
          </p:cNvPr>
          <p:cNvSpPr/>
          <p:nvPr/>
        </p:nvSpPr>
        <p:spPr>
          <a:xfrm>
            <a:off x="651932" y="1904999"/>
            <a:ext cx="1430867" cy="431800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SECURITY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77BC6-EA38-AC4B-33CC-377D7EDB75C0}"/>
              </a:ext>
            </a:extLst>
          </p:cNvPr>
          <p:cNvSpPr txBox="1"/>
          <p:nvPr/>
        </p:nvSpPr>
        <p:spPr>
          <a:xfrm>
            <a:off x="778934" y="25061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LOGIN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44488-4A2F-06C3-2095-2CECF6DDC590}"/>
              </a:ext>
            </a:extLst>
          </p:cNvPr>
          <p:cNvSpPr txBox="1"/>
          <p:nvPr/>
        </p:nvSpPr>
        <p:spPr>
          <a:xfrm>
            <a:off x="821267" y="2895600"/>
            <a:ext cx="27432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00" err="1">
                <a:solidFill>
                  <a:schemeClr val="bg1"/>
                </a:solidFill>
                <a:latin typeface="Arial"/>
                <a:cs typeface="Arial"/>
              </a:rPr>
              <a:t>User_id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: Type varchar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Dep_id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: Type varchar</a:t>
            </a:r>
          </a:p>
          <a:p>
            <a:pPr marL="171450" indent="-171450"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Password : </a:t>
            </a: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Typevarchar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Privilege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A2124-A9EC-3E31-EBBD-F6D12204EE4E}"/>
              </a:ext>
            </a:extLst>
          </p:cNvPr>
          <p:cNvSpPr/>
          <p:nvPr/>
        </p:nvSpPr>
        <p:spPr>
          <a:xfrm>
            <a:off x="4512732" y="2421466"/>
            <a:ext cx="3488268" cy="3530597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0A4CB-DDC9-3E13-C9E2-7B93B3943EA3}"/>
              </a:ext>
            </a:extLst>
          </p:cNvPr>
          <p:cNvSpPr/>
          <p:nvPr/>
        </p:nvSpPr>
        <p:spPr>
          <a:xfrm>
            <a:off x="4512732" y="1913465"/>
            <a:ext cx="1430867" cy="431800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latin typeface="Arial"/>
                <a:cs typeface="Arial"/>
              </a:rPr>
              <a:t>PRODUCTION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D5827-B520-199C-483E-243112CC3F54}"/>
              </a:ext>
            </a:extLst>
          </p:cNvPr>
          <p:cNvSpPr txBox="1"/>
          <p:nvPr/>
        </p:nvSpPr>
        <p:spPr>
          <a:xfrm>
            <a:off x="4572000" y="25061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MACHINES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0B6FE-9628-ED34-5E6A-CAFA2779515A}"/>
              </a:ext>
            </a:extLst>
          </p:cNvPr>
          <p:cNvSpPr/>
          <p:nvPr/>
        </p:nvSpPr>
        <p:spPr>
          <a:xfrm>
            <a:off x="8068732" y="2421466"/>
            <a:ext cx="3488268" cy="2709332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24CE5-0554-987E-54FC-6DAB81741340}"/>
              </a:ext>
            </a:extLst>
          </p:cNvPr>
          <p:cNvSpPr txBox="1"/>
          <p:nvPr/>
        </p:nvSpPr>
        <p:spPr>
          <a:xfrm>
            <a:off x="4707467" y="2785533"/>
            <a:ext cx="2743200" cy="14487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M_id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varchar</a:t>
            </a:r>
            <a:endParaRPr lang="en-US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Emp_id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varchar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err="1">
                <a:solidFill>
                  <a:schemeClr val="bg1"/>
                </a:solidFill>
                <a:latin typeface="Arial"/>
                <a:cs typeface="Arial"/>
              </a:rPr>
              <a:t>Start_Time:Type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varchar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err="1">
                <a:solidFill>
                  <a:schemeClr val="bg1"/>
                </a:solidFill>
                <a:latin typeface="Arial"/>
                <a:cs typeface="Arial"/>
              </a:rPr>
              <a:t>Stop_Time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varchar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Unit_data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number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Task: Type varchar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E21BDE-4297-AF38-3184-6AA842C7A73C}"/>
              </a:ext>
            </a:extLst>
          </p:cNvPr>
          <p:cNvSpPr txBox="1"/>
          <p:nvPr/>
        </p:nvSpPr>
        <p:spPr>
          <a:xfrm>
            <a:off x="8144933" y="25061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OPERATOR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477CF-4131-6A64-1809-100C70519A58}"/>
              </a:ext>
            </a:extLst>
          </p:cNvPr>
          <p:cNvSpPr txBox="1"/>
          <p:nvPr/>
        </p:nvSpPr>
        <p:spPr>
          <a:xfrm>
            <a:off x="8238067" y="2861733"/>
            <a:ext cx="2743200" cy="98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Machine: Type 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Task: Type 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Division: Type 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Emp_id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Type varchar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4B472-4881-CFFC-454F-6628BF3E467B}"/>
              </a:ext>
            </a:extLst>
          </p:cNvPr>
          <p:cNvSpPr txBox="1"/>
          <p:nvPr/>
        </p:nvSpPr>
        <p:spPr>
          <a:xfrm>
            <a:off x="821267" y="3759200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00" err="1">
                <a:solidFill>
                  <a:schemeClr val="bg1"/>
                </a:solidFill>
                <a:latin typeface="Arial"/>
                <a:cs typeface="Arial"/>
              </a:rPr>
              <a:t>get_UserID</a:t>
            </a:r>
            <a:r>
              <a:rPr lang="en-US" sz="1000">
                <a:solidFill>
                  <a:schemeClr val="bg1"/>
                </a:solidFill>
                <a:latin typeface="Arial"/>
                <a:cs typeface="Arial"/>
              </a:rPr>
              <a:t>( )</a:t>
            </a:r>
          </a:p>
          <a:p>
            <a:pPr marL="171450" indent="-171450"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get_DepID0</a:t>
            </a:r>
          </a:p>
          <a:p>
            <a:pPr marL="171450" indent="-171450"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get_password</a:t>
            </a:r>
            <a:endParaRPr lang="en-US" sz="1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D80CE-649C-D6C1-94B6-570F756C5574}"/>
              </a:ext>
            </a:extLst>
          </p:cNvPr>
          <p:cNvSpPr txBox="1"/>
          <p:nvPr/>
        </p:nvSpPr>
        <p:spPr>
          <a:xfrm>
            <a:off x="4707467" y="4343399"/>
            <a:ext cx="2743200" cy="14487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err="1">
                <a:solidFill>
                  <a:schemeClr val="bg1"/>
                </a:solidFill>
                <a:latin typeface="Arial"/>
                <a:cs typeface="Arial"/>
              </a:rPr>
              <a:t>display_MIDO</a:t>
            </a:r>
            <a:r>
              <a:rPr lang="en-US" sz="1000">
                <a:solidFill>
                  <a:schemeClr val="bg1"/>
                </a:solidFill>
                <a:latin typeface="Arial"/>
                <a:cs typeface="Arial"/>
              </a:rPr>
              <a:t> 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diplay_Empid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get_startTime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get_stopTime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store_proData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Show_Task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5A36B-E2D0-56C0-F3D3-236C293E6138}"/>
              </a:ext>
            </a:extLst>
          </p:cNvPr>
          <p:cNvSpPr txBox="1"/>
          <p:nvPr/>
        </p:nvSpPr>
        <p:spPr>
          <a:xfrm>
            <a:off x="8322733" y="4038599"/>
            <a:ext cx="2743200" cy="98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display_machine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Alloted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display_taskAssigned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display_division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display_EmpID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383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9AE-132A-4138-D4BB-1A3FC26C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132207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Class Diagram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E32F58-2D0E-7AE0-196E-30C55FD28E07}"/>
              </a:ext>
            </a:extLst>
          </p:cNvPr>
          <p:cNvSpPr/>
          <p:nvPr/>
        </p:nvSpPr>
        <p:spPr>
          <a:xfrm>
            <a:off x="651932" y="2154766"/>
            <a:ext cx="3090334" cy="4343400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53ECA4-DBE0-4C47-FA70-17E23C62DAC1}"/>
              </a:ext>
            </a:extLst>
          </p:cNvPr>
          <p:cNvSpPr/>
          <p:nvPr/>
        </p:nvSpPr>
        <p:spPr>
          <a:xfrm>
            <a:off x="651932" y="1625599"/>
            <a:ext cx="1430867" cy="431800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BOM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77BC6-EA38-AC4B-33CC-377D7EDB75C0}"/>
              </a:ext>
            </a:extLst>
          </p:cNvPr>
          <p:cNvSpPr txBox="1"/>
          <p:nvPr/>
        </p:nvSpPr>
        <p:spPr>
          <a:xfrm>
            <a:off x="778934" y="25061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Bill Of Material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44488-4A2F-06C3-2095-2CECF6DDC590}"/>
              </a:ext>
            </a:extLst>
          </p:cNvPr>
          <p:cNvSpPr txBox="1"/>
          <p:nvPr/>
        </p:nvSpPr>
        <p:spPr>
          <a:xfrm>
            <a:off x="778933" y="2760133"/>
            <a:ext cx="2743200" cy="23721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Raw_Material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char</a:t>
            </a:r>
            <a:endParaRPr lang="en-US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DateOfStarting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date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Time_Taken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date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Material_ID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varchar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Price_Raw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Material: Type number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Cmpnts_purchsd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Component_price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number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ManufacturingCost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number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Labour_cost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number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Transport_cost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number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A2124-A9EC-3E31-EBBD-F6D12204EE4E}"/>
              </a:ext>
            </a:extLst>
          </p:cNvPr>
          <p:cNvSpPr/>
          <p:nvPr/>
        </p:nvSpPr>
        <p:spPr>
          <a:xfrm>
            <a:off x="4024840" y="2170641"/>
            <a:ext cx="3488268" cy="2768597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0A4CB-DDC9-3E13-C9E2-7B93B3943EA3}"/>
              </a:ext>
            </a:extLst>
          </p:cNvPr>
          <p:cNvSpPr/>
          <p:nvPr/>
        </p:nvSpPr>
        <p:spPr>
          <a:xfrm>
            <a:off x="4021665" y="1642531"/>
            <a:ext cx="1430867" cy="431800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INVENTORY</a:t>
            </a:r>
            <a:endParaRPr lang="en-US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D5827-B520-199C-483E-243112CC3F54}"/>
              </a:ext>
            </a:extLst>
          </p:cNvPr>
          <p:cNvSpPr txBox="1"/>
          <p:nvPr/>
        </p:nvSpPr>
        <p:spPr>
          <a:xfrm>
            <a:off x="4216400" y="224366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CATEGORY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0B6FE-9628-ED34-5E6A-CAFA2779515A}"/>
              </a:ext>
            </a:extLst>
          </p:cNvPr>
          <p:cNvSpPr/>
          <p:nvPr/>
        </p:nvSpPr>
        <p:spPr>
          <a:xfrm>
            <a:off x="7749115" y="2168524"/>
            <a:ext cx="3488268" cy="2709332"/>
          </a:xfrm>
          <a:prstGeom prst="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24CE5-0554-987E-54FC-6DAB81741340}"/>
              </a:ext>
            </a:extLst>
          </p:cNvPr>
          <p:cNvSpPr txBox="1"/>
          <p:nvPr/>
        </p:nvSpPr>
        <p:spPr>
          <a:xfrm>
            <a:off x="4216400" y="2548466"/>
            <a:ext cx="2743200" cy="1217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Category Type: Type 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DateOfEntry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date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Quantity: Type number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SID: Type varchar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NewPurchase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: Type char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E21BDE-4297-AF38-3184-6AA842C7A73C}"/>
              </a:ext>
            </a:extLst>
          </p:cNvPr>
          <p:cNvSpPr txBox="1"/>
          <p:nvPr/>
        </p:nvSpPr>
        <p:spPr>
          <a:xfrm>
            <a:off x="7831666" y="224366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ITEM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477CF-4131-6A64-1809-100C70519A58}"/>
              </a:ext>
            </a:extLst>
          </p:cNvPr>
          <p:cNvSpPr txBox="1"/>
          <p:nvPr/>
        </p:nvSpPr>
        <p:spPr>
          <a:xfrm>
            <a:off x="7950200" y="2658533"/>
            <a:ext cx="2743200" cy="98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ItemId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: Type varchar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DateOfPurcahse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Type date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RawMaterial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Type char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PackagingMaterial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 Type char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4B472-4881-CFFC-454F-6628BF3E467B}"/>
              </a:ext>
            </a:extLst>
          </p:cNvPr>
          <p:cNvSpPr txBox="1"/>
          <p:nvPr/>
        </p:nvSpPr>
        <p:spPr>
          <a:xfrm>
            <a:off x="778934" y="5198534"/>
            <a:ext cx="2743200" cy="1217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err="1">
                <a:solidFill>
                  <a:schemeClr val="bg1"/>
                </a:solidFill>
                <a:latin typeface="Arial"/>
                <a:cs typeface="Arial"/>
              </a:rPr>
              <a:t>display_rawMaterialUsed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  <a:endParaRPr lang="en-US" dirty="0">
              <a:solidFill>
                <a:schemeClr val="bg1"/>
              </a:solidFill>
              <a:latin typeface="Rockwell" panose="02060603020205020403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display_startingDateofProduction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display_TimeTaken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err="1">
                <a:solidFill>
                  <a:schemeClr val="bg1"/>
                </a:solidFill>
                <a:latin typeface="Arial"/>
                <a:cs typeface="Arial"/>
              </a:rPr>
              <a:t>get_MaterialId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err="1">
                <a:solidFill>
                  <a:schemeClr val="bg1"/>
                </a:solidFill>
                <a:latin typeface="Arial"/>
                <a:cs typeface="Arial"/>
              </a:rPr>
              <a:t>get_PriceOfMaterial</a:t>
            </a:r>
            <a:r>
              <a:rPr lang="en-US" sz="100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D80CE-649C-D6C1-94B6-570F756C5574}"/>
              </a:ext>
            </a:extLst>
          </p:cNvPr>
          <p:cNvSpPr txBox="1"/>
          <p:nvPr/>
        </p:nvSpPr>
        <p:spPr>
          <a:xfrm>
            <a:off x="4216400" y="3852332"/>
            <a:ext cx="2743200" cy="98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get_categoryOfItem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get_dateOfEntry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display quantity()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get_Sido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5A36B-E2D0-56C0-F3D3-236C293E6138}"/>
              </a:ext>
            </a:extLst>
          </p:cNvPr>
          <p:cNvSpPr txBox="1"/>
          <p:nvPr/>
        </p:nvSpPr>
        <p:spPr>
          <a:xfrm>
            <a:off x="7950199" y="3649132"/>
            <a:ext cx="2743200" cy="98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get_ItemID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get_DatePurchase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display_rwMaterialInfo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display_packagingMaterialinfo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4820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48692A-7AB3-E16F-3A84-B025287BDEC8}"/>
              </a:ext>
            </a:extLst>
          </p:cNvPr>
          <p:cNvSpPr/>
          <p:nvPr/>
        </p:nvSpPr>
        <p:spPr>
          <a:xfrm>
            <a:off x="320385" y="1125681"/>
            <a:ext cx="3775363" cy="1631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9AA13A-DBCB-D74F-F47E-C7580F174FBC}"/>
              </a:ext>
            </a:extLst>
          </p:cNvPr>
          <p:cNvSpPr/>
          <p:nvPr/>
        </p:nvSpPr>
        <p:spPr>
          <a:xfrm>
            <a:off x="320384" y="3115862"/>
            <a:ext cx="3775363" cy="343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5F143-1AF7-99AA-233F-782AD0E8F7F2}"/>
              </a:ext>
            </a:extLst>
          </p:cNvPr>
          <p:cNvSpPr/>
          <p:nvPr/>
        </p:nvSpPr>
        <p:spPr>
          <a:xfrm>
            <a:off x="7568044" y="502227"/>
            <a:ext cx="3775363" cy="1835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BC8BD1-691A-CB61-0220-A7FF47C89E2E}"/>
              </a:ext>
            </a:extLst>
          </p:cNvPr>
          <p:cNvSpPr/>
          <p:nvPr/>
        </p:nvSpPr>
        <p:spPr>
          <a:xfrm>
            <a:off x="7568044" y="2641022"/>
            <a:ext cx="3775363" cy="1835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7DD28-CDC5-CE5F-5D6F-F91A3B7BB3A7}"/>
              </a:ext>
            </a:extLst>
          </p:cNvPr>
          <p:cNvSpPr/>
          <p:nvPr/>
        </p:nvSpPr>
        <p:spPr>
          <a:xfrm>
            <a:off x="7568044" y="4710545"/>
            <a:ext cx="3775363" cy="1835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0057EBA9-242B-2C43-DD5F-090727EB37BD}"/>
              </a:ext>
            </a:extLst>
          </p:cNvPr>
          <p:cNvSpPr/>
          <p:nvPr/>
        </p:nvSpPr>
        <p:spPr>
          <a:xfrm rot="5400000">
            <a:off x="5261705" y="2296875"/>
            <a:ext cx="1020968" cy="198756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9C40C3-E476-D3C7-AD3E-DE4ADFB1EFC6}"/>
              </a:ext>
            </a:extLst>
          </p:cNvPr>
          <p:cNvSpPr/>
          <p:nvPr/>
        </p:nvSpPr>
        <p:spPr>
          <a:xfrm>
            <a:off x="562840" y="2043545"/>
            <a:ext cx="1078358" cy="4734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Sell Services</a:t>
            </a:r>
            <a:endParaRPr lang="en-US" sz="12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E95DF7-DF9D-943B-90F9-EF9A2C264750}"/>
              </a:ext>
            </a:extLst>
          </p:cNvPr>
          <p:cNvSpPr/>
          <p:nvPr/>
        </p:nvSpPr>
        <p:spPr>
          <a:xfrm>
            <a:off x="2563493" y="2043545"/>
            <a:ext cx="1149242" cy="4734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Receive Payment</a:t>
            </a:r>
            <a:endParaRPr lang="en-US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669554-32C2-F140-52CC-4D86AB1442DB}"/>
              </a:ext>
            </a:extLst>
          </p:cNvPr>
          <p:cNvSpPr/>
          <p:nvPr/>
        </p:nvSpPr>
        <p:spPr>
          <a:xfrm>
            <a:off x="7836476" y="1549977"/>
            <a:ext cx="1255567" cy="5974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Buy Goods &amp; Services</a:t>
            </a:r>
            <a:endParaRPr lang="en-US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E1F6F4-427F-3234-BAFC-B56C716FF077}"/>
              </a:ext>
            </a:extLst>
          </p:cNvPr>
          <p:cNvSpPr/>
          <p:nvPr/>
        </p:nvSpPr>
        <p:spPr>
          <a:xfrm>
            <a:off x="9819408" y="1549977"/>
            <a:ext cx="1255567" cy="5974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Make Payment</a:t>
            </a:r>
            <a:endParaRPr lang="en-US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CE03A2-D422-7FEA-6955-553F0D973E95}"/>
              </a:ext>
            </a:extLst>
          </p:cNvPr>
          <p:cNvSpPr/>
          <p:nvPr/>
        </p:nvSpPr>
        <p:spPr>
          <a:xfrm>
            <a:off x="7888430" y="3558886"/>
            <a:ext cx="1255567" cy="5974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Employee Time</a:t>
            </a:r>
            <a:endParaRPr lang="en-US" sz="1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30558C-0C7E-A8CE-EF2F-190675DE045F}"/>
              </a:ext>
            </a:extLst>
          </p:cNvPr>
          <p:cNvSpPr/>
          <p:nvPr/>
        </p:nvSpPr>
        <p:spPr>
          <a:xfrm>
            <a:off x="9871362" y="3558886"/>
            <a:ext cx="1255567" cy="5974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Pay Employees</a:t>
            </a:r>
            <a:endParaRPr lang="en-US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14EAB9-08BB-90E5-737C-44599D86C71C}"/>
              </a:ext>
            </a:extLst>
          </p:cNvPr>
          <p:cNvSpPr/>
          <p:nvPr/>
        </p:nvSpPr>
        <p:spPr>
          <a:xfrm>
            <a:off x="467589" y="3746365"/>
            <a:ext cx="1255567" cy="5974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Use Employee Time</a:t>
            </a:r>
            <a:endParaRPr lang="en-US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0716CB-52BB-0500-CA5B-657731C9E338}"/>
              </a:ext>
            </a:extLst>
          </p:cNvPr>
          <p:cNvSpPr/>
          <p:nvPr/>
        </p:nvSpPr>
        <p:spPr>
          <a:xfrm>
            <a:off x="467589" y="4753840"/>
            <a:ext cx="1255567" cy="5974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Labour</a:t>
            </a:r>
            <a:endParaRPr lang="en-US" sz="12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399513-6C79-BD2D-8634-1806F721C953}"/>
              </a:ext>
            </a:extLst>
          </p:cNvPr>
          <p:cNvSpPr/>
          <p:nvPr/>
        </p:nvSpPr>
        <p:spPr>
          <a:xfrm>
            <a:off x="467589" y="5732317"/>
            <a:ext cx="1255567" cy="5974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Use Machines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1284CB-CDC6-9138-ABEA-9652D7502BF5}"/>
              </a:ext>
            </a:extLst>
          </p:cNvPr>
          <p:cNvSpPr/>
          <p:nvPr/>
        </p:nvSpPr>
        <p:spPr>
          <a:xfrm>
            <a:off x="2710293" y="4753839"/>
            <a:ext cx="1255567" cy="5974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Services Available</a:t>
            </a:r>
            <a:endParaRPr lang="en-US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377072-6EE9-7828-BE79-6575AE0DF946}"/>
              </a:ext>
            </a:extLst>
          </p:cNvPr>
          <p:cNvSpPr/>
          <p:nvPr/>
        </p:nvSpPr>
        <p:spPr>
          <a:xfrm>
            <a:off x="8517523" y="5605654"/>
            <a:ext cx="2061869" cy="8455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Produce Reports &amp; Financial</a:t>
            </a:r>
            <a:endParaRPr lang="en-US" sz="1200" dirty="0"/>
          </a:p>
          <a:p>
            <a:pPr algn="ctr"/>
            <a:r>
              <a:rPr lang="en-US" sz="1200" dirty="0">
                <a:ea typeface="+mn-lt"/>
                <a:cs typeface="+mn-lt"/>
              </a:rPr>
              <a:t>Statements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3D31DE-0260-16D8-DA43-828A5F3F78C5}"/>
              </a:ext>
            </a:extLst>
          </p:cNvPr>
          <p:cNvSpPr txBox="1"/>
          <p:nvPr/>
        </p:nvSpPr>
        <p:spPr>
          <a:xfrm>
            <a:off x="753140" y="12404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Revenue Cycle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B2C64-BF15-6757-25BA-E2A24603B250}"/>
              </a:ext>
            </a:extLst>
          </p:cNvPr>
          <p:cNvSpPr txBox="1"/>
          <p:nvPr/>
        </p:nvSpPr>
        <p:spPr>
          <a:xfrm>
            <a:off x="691117" y="325179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Production Cycle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9F473-6057-62CF-5717-1150AC09C307}"/>
              </a:ext>
            </a:extLst>
          </p:cNvPr>
          <p:cNvSpPr txBox="1"/>
          <p:nvPr/>
        </p:nvSpPr>
        <p:spPr>
          <a:xfrm>
            <a:off x="8080744" y="62023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Expenditure Cycle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7B44DA-CABD-F4C7-D480-F033DF45340A}"/>
              </a:ext>
            </a:extLst>
          </p:cNvPr>
          <p:cNvSpPr txBox="1"/>
          <p:nvPr/>
        </p:nvSpPr>
        <p:spPr>
          <a:xfrm>
            <a:off x="8080744" y="275560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HR/Payroll Cycle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B95150-45B2-E8B5-994E-ABE0D13A94C9}"/>
              </a:ext>
            </a:extLst>
          </p:cNvPr>
          <p:cNvSpPr txBox="1"/>
          <p:nvPr/>
        </p:nvSpPr>
        <p:spPr>
          <a:xfrm>
            <a:off x="7921257" y="4828952"/>
            <a:ext cx="32571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General Ledger &amp; Reporting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FEFED-7BA0-7F3E-DA47-764446D35CCA}"/>
              </a:ext>
            </a:extLst>
          </p:cNvPr>
          <p:cNvSpPr txBox="1"/>
          <p:nvPr/>
        </p:nvSpPr>
        <p:spPr>
          <a:xfrm>
            <a:off x="4713767" y="2968256"/>
            <a:ext cx="18482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Integrated ERP System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A66619D1-D838-F1A1-7FAE-62612D0E7D7D}"/>
              </a:ext>
            </a:extLst>
          </p:cNvPr>
          <p:cNvCxnSpPr/>
          <p:nvPr/>
        </p:nvCxnSpPr>
        <p:spPr>
          <a:xfrm>
            <a:off x="1718929" y="4040372"/>
            <a:ext cx="992373" cy="1010092"/>
          </a:xfrm>
          <a:prstGeom prst="curved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0BC35091-5625-F3C4-E2AE-0153B770874D}"/>
              </a:ext>
            </a:extLst>
          </p:cNvPr>
          <p:cNvCxnSpPr/>
          <p:nvPr/>
        </p:nvCxnSpPr>
        <p:spPr>
          <a:xfrm flipV="1">
            <a:off x="1718930" y="5085907"/>
            <a:ext cx="992372" cy="965790"/>
          </a:xfrm>
          <a:prstGeom prst="curved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C99C96-F115-864A-1454-E28D2D4C8E7C}"/>
              </a:ext>
            </a:extLst>
          </p:cNvPr>
          <p:cNvCxnSpPr/>
          <p:nvPr/>
        </p:nvCxnSpPr>
        <p:spPr>
          <a:xfrm>
            <a:off x="1718930" y="5059325"/>
            <a:ext cx="992372" cy="8860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1A004CC-7A59-8109-0DCB-737D969ECF8E}"/>
              </a:ext>
            </a:extLst>
          </p:cNvPr>
          <p:cNvCxnSpPr/>
          <p:nvPr/>
        </p:nvCxnSpPr>
        <p:spPr>
          <a:xfrm flipV="1">
            <a:off x="4084674" y="3242930"/>
            <a:ext cx="708837" cy="1692348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AFD3C7-4624-6A78-C1E6-9B79062B5741}"/>
              </a:ext>
            </a:extLst>
          </p:cNvPr>
          <p:cNvCxnSpPr/>
          <p:nvPr/>
        </p:nvCxnSpPr>
        <p:spPr>
          <a:xfrm flipV="1">
            <a:off x="1639185" y="2294859"/>
            <a:ext cx="921488" cy="26581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AD841F2-ACFE-9623-AE9C-693E229D2914}"/>
              </a:ext>
            </a:extLst>
          </p:cNvPr>
          <p:cNvCxnSpPr/>
          <p:nvPr/>
        </p:nvCxnSpPr>
        <p:spPr>
          <a:xfrm>
            <a:off x="4102395" y="1887279"/>
            <a:ext cx="699976" cy="1346790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EE491B43-0CD4-20A2-AECC-6E98E5FFA097}"/>
              </a:ext>
            </a:extLst>
          </p:cNvPr>
          <p:cNvCxnSpPr/>
          <p:nvPr/>
        </p:nvCxnSpPr>
        <p:spPr>
          <a:xfrm flipH="1">
            <a:off x="6760534" y="1515139"/>
            <a:ext cx="832883" cy="1701209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522E8DE3-68EC-D968-B1D1-A65887AD4837}"/>
              </a:ext>
            </a:extLst>
          </p:cNvPr>
          <p:cNvCxnSpPr/>
          <p:nvPr/>
        </p:nvCxnSpPr>
        <p:spPr>
          <a:xfrm>
            <a:off x="6762208" y="3294420"/>
            <a:ext cx="813489" cy="2376277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531E291-EBDA-9F01-C779-5A7C5AC78AC4}"/>
              </a:ext>
            </a:extLst>
          </p:cNvPr>
          <p:cNvCxnSpPr/>
          <p:nvPr/>
        </p:nvCxnSpPr>
        <p:spPr>
          <a:xfrm flipV="1">
            <a:off x="6748019" y="3193299"/>
            <a:ext cx="822350" cy="7267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8CBFC35-14D5-88AF-52D3-E42390AD93FF}"/>
              </a:ext>
            </a:extLst>
          </p:cNvPr>
          <p:cNvCxnSpPr/>
          <p:nvPr/>
        </p:nvCxnSpPr>
        <p:spPr>
          <a:xfrm flipV="1">
            <a:off x="9095232" y="1840992"/>
            <a:ext cx="737616" cy="6096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7651AF-2AF8-37B6-D77E-EE2A6BC99D2D}"/>
              </a:ext>
            </a:extLst>
          </p:cNvPr>
          <p:cNvCxnSpPr/>
          <p:nvPr/>
        </p:nvCxnSpPr>
        <p:spPr>
          <a:xfrm flipV="1">
            <a:off x="9156192" y="3822192"/>
            <a:ext cx="725424" cy="24384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317E69AE-132A-4138-D4BB-1A3FC26C0CCA}"/>
              </a:ext>
            </a:extLst>
          </p:cNvPr>
          <p:cNvSpPr>
            <a:spLocks noGrp="1"/>
          </p:cNvSpPr>
          <p:nvPr/>
        </p:nvSpPr>
        <p:spPr>
          <a:xfrm>
            <a:off x="844712" y="216200"/>
            <a:ext cx="6499514" cy="578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Interaction Diagram</a:t>
            </a:r>
          </a:p>
        </p:txBody>
      </p:sp>
    </p:spTree>
    <p:extLst>
      <p:ext uri="{BB962C8B-B14F-4D97-AF65-F5344CB8AC3E}">
        <p14:creationId xmlns:p14="http://schemas.microsoft.com/office/powerpoint/2010/main" val="191486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9AE-132A-4138-D4BB-1A3FC26C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Activity Diagram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E78BD5-D2B5-5FD5-3FDB-29493CD23C9D}"/>
              </a:ext>
            </a:extLst>
          </p:cNvPr>
          <p:cNvSpPr/>
          <p:nvPr/>
        </p:nvSpPr>
        <p:spPr>
          <a:xfrm>
            <a:off x="3650074" y="1354665"/>
            <a:ext cx="451555" cy="3951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7A50C-07C8-512F-C02A-80057FEC94F7}"/>
              </a:ext>
            </a:extLst>
          </p:cNvPr>
          <p:cNvSpPr/>
          <p:nvPr/>
        </p:nvSpPr>
        <p:spPr>
          <a:xfrm>
            <a:off x="5258741" y="1382889"/>
            <a:ext cx="1279407" cy="329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LOGIN</a:t>
            </a:r>
            <a:endParaRPr 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84155F-1492-AB5C-6AEB-B2AAA6767F5F}"/>
              </a:ext>
            </a:extLst>
          </p:cNvPr>
          <p:cNvSpPr/>
          <p:nvPr/>
        </p:nvSpPr>
        <p:spPr>
          <a:xfrm>
            <a:off x="5258741" y="6011334"/>
            <a:ext cx="1552223" cy="5268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Logout From The</a:t>
            </a:r>
            <a:endParaRPr lang="en-US" sz="1200" dirty="0"/>
          </a:p>
          <a:p>
            <a:pPr algn="ctr"/>
            <a:r>
              <a:rPr lang="en-US" sz="1200" dirty="0">
                <a:ea typeface="+mn-lt"/>
                <a:cs typeface="+mn-lt"/>
              </a:rPr>
              <a:t>System</a:t>
            </a:r>
            <a:endParaRPr lang="en-US" sz="1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996C41-2C95-FDBF-C98E-97757725E653}"/>
              </a:ext>
            </a:extLst>
          </p:cNvPr>
          <p:cNvSpPr/>
          <p:nvPr/>
        </p:nvSpPr>
        <p:spPr>
          <a:xfrm>
            <a:off x="7921037" y="6077184"/>
            <a:ext cx="451555" cy="3951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18BC46-5484-2DB2-EB93-0288A00C27E5}"/>
              </a:ext>
            </a:extLst>
          </p:cNvPr>
          <p:cNvSpPr/>
          <p:nvPr/>
        </p:nvSpPr>
        <p:spPr>
          <a:xfrm>
            <a:off x="4985924" y="2013184"/>
            <a:ext cx="1834444" cy="6585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Check User Level And</a:t>
            </a:r>
            <a:endParaRPr lang="en-US" sz="1200" dirty="0"/>
          </a:p>
          <a:p>
            <a:pPr algn="ctr"/>
            <a:r>
              <a:rPr lang="en-US" sz="1200" dirty="0">
                <a:ea typeface="+mn-lt"/>
                <a:cs typeface="+mn-lt"/>
              </a:rPr>
              <a:t>Permissions</a:t>
            </a:r>
            <a:endParaRPr lang="en-US" sz="12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5A6DC3-D688-8B22-3C2E-EB009F693C25}"/>
              </a:ext>
            </a:extLst>
          </p:cNvPr>
          <p:cNvGrpSpPr/>
          <p:nvPr/>
        </p:nvGrpSpPr>
        <p:grpSpPr>
          <a:xfrm>
            <a:off x="620888" y="3424297"/>
            <a:ext cx="2423349" cy="1843850"/>
            <a:chOff x="460962" y="3424297"/>
            <a:chExt cx="2423349" cy="1843850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9F7A2886-5F43-2E19-CF1C-A9604C8A76A3}"/>
                </a:ext>
              </a:extLst>
            </p:cNvPr>
            <p:cNvSpPr/>
            <p:nvPr/>
          </p:nvSpPr>
          <p:spPr>
            <a:xfrm>
              <a:off x="1034814" y="3424297"/>
              <a:ext cx="1222963" cy="1175925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EC262B7-2C16-92F9-B871-489E872AA895}"/>
                </a:ext>
              </a:extLst>
            </p:cNvPr>
            <p:cNvSpPr/>
            <p:nvPr/>
          </p:nvSpPr>
          <p:spPr>
            <a:xfrm>
              <a:off x="818443" y="4788370"/>
              <a:ext cx="1712148" cy="479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a typeface="+mn-lt"/>
                  <a:cs typeface="+mn-lt"/>
                </a:rPr>
                <a:t>Manage Inventory</a:t>
              </a:r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F3FEA8-5507-74E3-1295-46E69BCD8157}"/>
                </a:ext>
              </a:extLst>
            </p:cNvPr>
            <p:cNvSpPr txBox="1"/>
            <p:nvPr/>
          </p:nvSpPr>
          <p:spPr>
            <a:xfrm>
              <a:off x="460962" y="3753555"/>
              <a:ext cx="242334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Check</a:t>
              </a:r>
              <a:endParaRPr lang="en-US" sz="1200" dirty="0">
                <a:ea typeface="+mn-lt"/>
                <a:cs typeface="+mn-lt"/>
              </a:endParaRP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Permission</a:t>
              </a:r>
              <a:endParaRPr lang="en-US" sz="1200" dirty="0">
                <a:ea typeface="+mn-lt"/>
                <a:cs typeface="+mn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72BD6B-7085-4779-A706-3303B3C0391F}"/>
              </a:ext>
            </a:extLst>
          </p:cNvPr>
          <p:cNvGrpSpPr/>
          <p:nvPr/>
        </p:nvGrpSpPr>
        <p:grpSpPr>
          <a:xfrm>
            <a:off x="2662295" y="3424297"/>
            <a:ext cx="2423349" cy="1843850"/>
            <a:chOff x="460962" y="3424297"/>
            <a:chExt cx="2423349" cy="1843850"/>
          </a:xfrm>
        </p:grpSpPr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57E6567-935D-A59C-1F68-A93AE5391B1C}"/>
                </a:ext>
              </a:extLst>
            </p:cNvPr>
            <p:cNvSpPr/>
            <p:nvPr/>
          </p:nvSpPr>
          <p:spPr>
            <a:xfrm>
              <a:off x="1034814" y="3424297"/>
              <a:ext cx="1222963" cy="1175925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17DD752-E2AC-940F-7D53-F0998EE0D0BB}"/>
                </a:ext>
              </a:extLst>
            </p:cNvPr>
            <p:cNvSpPr/>
            <p:nvPr/>
          </p:nvSpPr>
          <p:spPr>
            <a:xfrm>
              <a:off x="818443" y="4788370"/>
              <a:ext cx="1712148" cy="479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a typeface="+mn-lt"/>
                  <a:cs typeface="+mn-lt"/>
                </a:rPr>
                <a:t>Manage Inventory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88A45-8409-9E42-A551-C672CBEE36EF}"/>
                </a:ext>
              </a:extLst>
            </p:cNvPr>
            <p:cNvSpPr txBox="1"/>
            <p:nvPr/>
          </p:nvSpPr>
          <p:spPr>
            <a:xfrm>
              <a:off x="460962" y="3753555"/>
              <a:ext cx="242334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Check</a:t>
              </a:r>
              <a:endParaRPr lang="en-US" sz="1200" dirty="0">
                <a:ea typeface="+mn-lt"/>
                <a:cs typeface="+mn-lt"/>
              </a:endParaRP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Permission</a:t>
              </a:r>
              <a:endParaRPr lang="en-US" sz="1200" dirty="0">
                <a:ea typeface="+mn-lt"/>
                <a:cs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1F1BCE-773C-9861-66E9-7D385A12C593}"/>
              </a:ext>
            </a:extLst>
          </p:cNvPr>
          <p:cNvGrpSpPr/>
          <p:nvPr/>
        </p:nvGrpSpPr>
        <p:grpSpPr>
          <a:xfrm>
            <a:off x="4684888" y="3424297"/>
            <a:ext cx="2423349" cy="1843850"/>
            <a:chOff x="460962" y="3424297"/>
            <a:chExt cx="2423349" cy="1843850"/>
          </a:xfrm>
        </p:grpSpPr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3423E063-BC73-F4FC-BF2A-172A4AC75834}"/>
                </a:ext>
              </a:extLst>
            </p:cNvPr>
            <p:cNvSpPr/>
            <p:nvPr/>
          </p:nvSpPr>
          <p:spPr>
            <a:xfrm>
              <a:off x="1034814" y="3424297"/>
              <a:ext cx="1222963" cy="1175925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69CA694-DFF0-BF04-F157-8F4887B4A9B3}"/>
                </a:ext>
              </a:extLst>
            </p:cNvPr>
            <p:cNvSpPr/>
            <p:nvPr/>
          </p:nvSpPr>
          <p:spPr>
            <a:xfrm>
              <a:off x="818443" y="4788370"/>
              <a:ext cx="1712148" cy="479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a typeface="+mn-lt"/>
                  <a:cs typeface="+mn-lt"/>
                </a:rPr>
                <a:t>Manage Inventory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01775-C4BA-CB1C-FD35-577F73773558}"/>
                </a:ext>
              </a:extLst>
            </p:cNvPr>
            <p:cNvSpPr txBox="1"/>
            <p:nvPr/>
          </p:nvSpPr>
          <p:spPr>
            <a:xfrm>
              <a:off x="460962" y="3753555"/>
              <a:ext cx="242334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Check</a:t>
              </a:r>
              <a:endParaRPr lang="en-US" sz="1200" dirty="0">
                <a:ea typeface="+mn-lt"/>
                <a:cs typeface="+mn-lt"/>
              </a:endParaRP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Permission</a:t>
              </a:r>
              <a:endParaRPr lang="en-US" sz="1200" dirty="0">
                <a:ea typeface="+mn-lt"/>
                <a:cs typeface="+mn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BB382B-0771-59B1-1BE1-88906314BEDD}"/>
              </a:ext>
            </a:extLst>
          </p:cNvPr>
          <p:cNvGrpSpPr/>
          <p:nvPr/>
        </p:nvGrpSpPr>
        <p:grpSpPr>
          <a:xfrm>
            <a:off x="6688666" y="3424297"/>
            <a:ext cx="2423349" cy="1843850"/>
            <a:chOff x="460962" y="3424297"/>
            <a:chExt cx="2423349" cy="1843850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6D00DE1F-B9D3-ABE0-7A6E-60F8934BD795}"/>
                </a:ext>
              </a:extLst>
            </p:cNvPr>
            <p:cNvSpPr/>
            <p:nvPr/>
          </p:nvSpPr>
          <p:spPr>
            <a:xfrm>
              <a:off x="1034814" y="3424297"/>
              <a:ext cx="1222963" cy="1175925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16C1A9E-32AF-DDAA-0A72-FD1999768B0D}"/>
                </a:ext>
              </a:extLst>
            </p:cNvPr>
            <p:cNvSpPr/>
            <p:nvPr/>
          </p:nvSpPr>
          <p:spPr>
            <a:xfrm>
              <a:off x="818443" y="4788370"/>
              <a:ext cx="1712148" cy="479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a typeface="+mn-lt"/>
                  <a:cs typeface="+mn-lt"/>
                </a:rPr>
                <a:t>Manage Inventory</a:t>
              </a:r>
              <a:endParaRPr lang="en-US" sz="12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D0955A-5CED-8A99-5A8C-486303FD86AD}"/>
                </a:ext>
              </a:extLst>
            </p:cNvPr>
            <p:cNvSpPr txBox="1"/>
            <p:nvPr/>
          </p:nvSpPr>
          <p:spPr>
            <a:xfrm>
              <a:off x="460962" y="3753555"/>
              <a:ext cx="242334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Check</a:t>
              </a:r>
              <a:endParaRPr lang="en-US" sz="1200" dirty="0">
                <a:ea typeface="+mn-lt"/>
                <a:cs typeface="+mn-lt"/>
              </a:endParaRP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Permission</a:t>
              </a:r>
              <a:endParaRPr lang="en-US" sz="1200" dirty="0">
                <a:ea typeface="+mn-lt"/>
                <a:cs typeface="+mn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8C15C8-D02C-DE8D-7C7A-FCE37F3A7B0B}"/>
              </a:ext>
            </a:extLst>
          </p:cNvPr>
          <p:cNvGrpSpPr/>
          <p:nvPr/>
        </p:nvGrpSpPr>
        <p:grpSpPr>
          <a:xfrm>
            <a:off x="8683036" y="3424297"/>
            <a:ext cx="2423349" cy="1843850"/>
            <a:chOff x="460962" y="3424297"/>
            <a:chExt cx="2423349" cy="1843850"/>
          </a:xfrm>
        </p:grpSpPr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F3A51CE3-4B6C-717B-3107-A436784CB1CA}"/>
                </a:ext>
              </a:extLst>
            </p:cNvPr>
            <p:cNvSpPr/>
            <p:nvPr/>
          </p:nvSpPr>
          <p:spPr>
            <a:xfrm>
              <a:off x="1034814" y="3424297"/>
              <a:ext cx="1222963" cy="1175925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4E83883-2A6C-BECB-D2EB-8ECCC2F83643}"/>
                </a:ext>
              </a:extLst>
            </p:cNvPr>
            <p:cNvSpPr/>
            <p:nvPr/>
          </p:nvSpPr>
          <p:spPr>
            <a:xfrm>
              <a:off x="818443" y="4788370"/>
              <a:ext cx="1712148" cy="4797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a typeface="+mn-lt"/>
                  <a:cs typeface="+mn-lt"/>
                </a:rPr>
                <a:t>Manage Inventory</a:t>
              </a:r>
              <a:endParaRPr 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DCF72DB-AB8B-9ABF-FE50-A98CC3E504A7}"/>
                </a:ext>
              </a:extLst>
            </p:cNvPr>
            <p:cNvSpPr txBox="1"/>
            <p:nvPr/>
          </p:nvSpPr>
          <p:spPr>
            <a:xfrm>
              <a:off x="460962" y="3753555"/>
              <a:ext cx="242334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Check</a:t>
              </a:r>
              <a:endParaRPr lang="en-US" sz="1200" dirty="0">
                <a:ea typeface="+mn-lt"/>
                <a:cs typeface="+mn-lt"/>
              </a:endParaRPr>
            </a:p>
            <a:p>
              <a:pPr algn="ctr"/>
              <a:r>
                <a:rPr lang="en-US" sz="1200" dirty="0">
                  <a:solidFill>
                    <a:srgbClr val="FFFFFF"/>
                  </a:solidFill>
                  <a:ea typeface="+mn-lt"/>
                  <a:cs typeface="+mn-lt"/>
                </a:rPr>
                <a:t>Permission</a:t>
              </a:r>
              <a:endParaRPr lang="en-US" sz="1200" dirty="0">
                <a:ea typeface="+mn-lt"/>
                <a:cs typeface="+mn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D5DE389-3319-571C-6446-1CFE200F6E55}"/>
              </a:ext>
            </a:extLst>
          </p:cNvPr>
          <p:cNvSpPr txBox="1"/>
          <p:nvPr/>
        </p:nvSpPr>
        <p:spPr>
          <a:xfrm>
            <a:off x="2511777" y="182503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EB58A6-4969-4B6B-11B6-07E520FF8581}"/>
              </a:ext>
            </a:extLst>
          </p:cNvPr>
          <p:cNvSpPr txBox="1"/>
          <p:nvPr/>
        </p:nvSpPr>
        <p:spPr>
          <a:xfrm>
            <a:off x="6773333" y="647229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END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6B9CC5-6C5F-8EEB-06EA-F0ADFE77611F}"/>
              </a:ext>
            </a:extLst>
          </p:cNvPr>
          <p:cNvCxnSpPr/>
          <p:nvPr/>
        </p:nvCxnSpPr>
        <p:spPr>
          <a:xfrm>
            <a:off x="4120444" y="1561629"/>
            <a:ext cx="1128888" cy="94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D1DF0C-764A-0019-7AD4-E8D2106DF11C}"/>
              </a:ext>
            </a:extLst>
          </p:cNvPr>
          <p:cNvCxnSpPr/>
          <p:nvPr/>
        </p:nvCxnSpPr>
        <p:spPr>
          <a:xfrm>
            <a:off x="5870221" y="1730962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C79ACC-268F-8870-9013-0E3926CF0399}"/>
              </a:ext>
            </a:extLst>
          </p:cNvPr>
          <p:cNvCxnSpPr>
            <a:cxnSpLocks/>
          </p:cNvCxnSpPr>
          <p:nvPr/>
        </p:nvCxnSpPr>
        <p:spPr>
          <a:xfrm>
            <a:off x="5917258" y="2671703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EB5E958-9F54-2AF7-674B-B7514AE8CB50}"/>
              </a:ext>
            </a:extLst>
          </p:cNvPr>
          <p:cNvCxnSpPr/>
          <p:nvPr/>
        </p:nvCxnSpPr>
        <p:spPr>
          <a:xfrm flipV="1">
            <a:off x="1834444" y="2888073"/>
            <a:ext cx="8062148" cy="1881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2349F7-2F14-475A-894C-89CB5EB9520E}"/>
              </a:ext>
            </a:extLst>
          </p:cNvPr>
          <p:cNvCxnSpPr/>
          <p:nvPr/>
        </p:nvCxnSpPr>
        <p:spPr>
          <a:xfrm>
            <a:off x="1843851" y="2888074"/>
            <a:ext cx="9407" cy="460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80A42F-664F-FCD7-9D9F-257C43EB03AA}"/>
              </a:ext>
            </a:extLst>
          </p:cNvPr>
          <p:cNvCxnSpPr>
            <a:cxnSpLocks/>
          </p:cNvCxnSpPr>
          <p:nvPr/>
        </p:nvCxnSpPr>
        <p:spPr>
          <a:xfrm>
            <a:off x="3828814" y="2906889"/>
            <a:ext cx="9407" cy="460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17EC6E-0147-F385-66DA-E79070AB1240}"/>
              </a:ext>
            </a:extLst>
          </p:cNvPr>
          <p:cNvCxnSpPr>
            <a:cxnSpLocks/>
          </p:cNvCxnSpPr>
          <p:nvPr/>
        </p:nvCxnSpPr>
        <p:spPr>
          <a:xfrm>
            <a:off x="5860814" y="2890502"/>
            <a:ext cx="9407" cy="460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436308-4226-F090-ECD6-975B91774DCC}"/>
              </a:ext>
            </a:extLst>
          </p:cNvPr>
          <p:cNvCxnSpPr>
            <a:cxnSpLocks/>
          </p:cNvCxnSpPr>
          <p:nvPr/>
        </p:nvCxnSpPr>
        <p:spPr>
          <a:xfrm>
            <a:off x="7851846" y="2898695"/>
            <a:ext cx="9407" cy="460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6F28C7-02A7-D2B4-B8D9-4D34F78258E3}"/>
              </a:ext>
            </a:extLst>
          </p:cNvPr>
          <p:cNvCxnSpPr>
            <a:cxnSpLocks/>
          </p:cNvCxnSpPr>
          <p:nvPr/>
        </p:nvCxnSpPr>
        <p:spPr>
          <a:xfrm>
            <a:off x="9892039" y="2890501"/>
            <a:ext cx="9407" cy="460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37AC03-F43E-2684-2E13-1DF53D05D6A0}"/>
              </a:ext>
            </a:extLst>
          </p:cNvPr>
          <p:cNvCxnSpPr>
            <a:cxnSpLocks/>
          </p:cNvCxnSpPr>
          <p:nvPr/>
        </p:nvCxnSpPr>
        <p:spPr>
          <a:xfrm>
            <a:off x="1798027" y="4533155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8428D94-4409-D747-EE46-A0670EA434BA}"/>
              </a:ext>
            </a:extLst>
          </p:cNvPr>
          <p:cNvCxnSpPr>
            <a:cxnSpLocks/>
          </p:cNvCxnSpPr>
          <p:nvPr/>
        </p:nvCxnSpPr>
        <p:spPr>
          <a:xfrm>
            <a:off x="3832493" y="4533155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F3AA20-48CF-EF55-395F-E1D6ACD30714}"/>
              </a:ext>
            </a:extLst>
          </p:cNvPr>
          <p:cNvCxnSpPr>
            <a:cxnSpLocks/>
          </p:cNvCxnSpPr>
          <p:nvPr/>
        </p:nvCxnSpPr>
        <p:spPr>
          <a:xfrm>
            <a:off x="5866959" y="4533155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73F48D-C5E6-65F7-BED7-9B27E92F638F}"/>
              </a:ext>
            </a:extLst>
          </p:cNvPr>
          <p:cNvCxnSpPr>
            <a:cxnSpLocks/>
          </p:cNvCxnSpPr>
          <p:nvPr/>
        </p:nvCxnSpPr>
        <p:spPr>
          <a:xfrm>
            <a:off x="7879231" y="4533155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946B39-5214-3516-68F3-C40F3F71D4B5}"/>
              </a:ext>
            </a:extLst>
          </p:cNvPr>
          <p:cNvCxnSpPr>
            <a:cxnSpLocks/>
          </p:cNvCxnSpPr>
          <p:nvPr/>
        </p:nvCxnSpPr>
        <p:spPr>
          <a:xfrm>
            <a:off x="9891502" y="4533155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F4C109-91FB-7824-8569-B185BD51D1E7}"/>
              </a:ext>
            </a:extLst>
          </p:cNvPr>
          <p:cNvCxnSpPr>
            <a:cxnSpLocks/>
          </p:cNvCxnSpPr>
          <p:nvPr/>
        </p:nvCxnSpPr>
        <p:spPr>
          <a:xfrm>
            <a:off x="1783230" y="5265563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F30FE6D-D176-BA58-1A1B-99033E9CBD6C}"/>
              </a:ext>
            </a:extLst>
          </p:cNvPr>
          <p:cNvCxnSpPr>
            <a:cxnSpLocks/>
          </p:cNvCxnSpPr>
          <p:nvPr/>
        </p:nvCxnSpPr>
        <p:spPr>
          <a:xfrm flipV="1">
            <a:off x="1803542" y="5519162"/>
            <a:ext cx="8129582" cy="1207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5CCAE3-6D53-861F-8131-F86A0E515AB0}"/>
              </a:ext>
            </a:extLst>
          </p:cNvPr>
          <p:cNvCxnSpPr>
            <a:cxnSpLocks/>
          </p:cNvCxnSpPr>
          <p:nvPr/>
        </p:nvCxnSpPr>
        <p:spPr>
          <a:xfrm>
            <a:off x="5911347" y="5502301"/>
            <a:ext cx="9407" cy="504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242E35-78D8-4E80-29D6-18B6F9ABFC20}"/>
              </a:ext>
            </a:extLst>
          </p:cNvPr>
          <p:cNvCxnSpPr>
            <a:cxnSpLocks/>
          </p:cNvCxnSpPr>
          <p:nvPr/>
        </p:nvCxnSpPr>
        <p:spPr>
          <a:xfrm>
            <a:off x="9928493" y="5265563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38315BE-8EE6-E746-693C-0D7F8DE1E352}"/>
              </a:ext>
            </a:extLst>
          </p:cNvPr>
          <p:cNvCxnSpPr>
            <a:cxnSpLocks/>
          </p:cNvCxnSpPr>
          <p:nvPr/>
        </p:nvCxnSpPr>
        <p:spPr>
          <a:xfrm>
            <a:off x="3827648" y="5266283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E22340-7402-622A-F3F1-042A6529B652}"/>
              </a:ext>
            </a:extLst>
          </p:cNvPr>
          <p:cNvCxnSpPr>
            <a:cxnSpLocks/>
          </p:cNvCxnSpPr>
          <p:nvPr/>
        </p:nvCxnSpPr>
        <p:spPr>
          <a:xfrm>
            <a:off x="5904603" y="5246052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D128CA-D163-0EA7-8541-7E8636AF74DD}"/>
              </a:ext>
            </a:extLst>
          </p:cNvPr>
          <p:cNvCxnSpPr>
            <a:cxnSpLocks/>
          </p:cNvCxnSpPr>
          <p:nvPr/>
        </p:nvCxnSpPr>
        <p:spPr>
          <a:xfrm>
            <a:off x="7860178" y="5286512"/>
            <a:ext cx="9407" cy="235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6DB5E00-32FE-0FB6-6684-B40ED066FF27}"/>
              </a:ext>
            </a:extLst>
          </p:cNvPr>
          <p:cNvCxnSpPr/>
          <p:nvPr/>
        </p:nvCxnSpPr>
        <p:spPr>
          <a:xfrm>
            <a:off x="6824282" y="6284813"/>
            <a:ext cx="1065451" cy="6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1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B7CF4D-C423-DDC6-AC43-ACB78945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17" y="1204383"/>
            <a:ext cx="9533466" cy="54006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563EF3-6139-B2ED-3323-A960ADF6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25919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534341-AEC1-E476-3300-59E5DA62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5" y="1025170"/>
            <a:ext cx="10216092" cy="57446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8977A9-1231-FDDD-EDE4-4A5902A9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Company list view</a:t>
            </a:r>
          </a:p>
        </p:txBody>
      </p:sp>
    </p:spTree>
    <p:extLst>
      <p:ext uri="{BB962C8B-B14F-4D97-AF65-F5344CB8AC3E}">
        <p14:creationId xmlns:p14="http://schemas.microsoft.com/office/powerpoint/2010/main" val="35254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8889C8-661D-1C94-44CD-ADCFF5C20121}"/>
              </a:ext>
            </a:extLst>
          </p:cNvPr>
          <p:cNvSpPr txBox="1"/>
          <p:nvPr/>
        </p:nvSpPr>
        <p:spPr>
          <a:xfrm>
            <a:off x="1015999" y="979713"/>
            <a:ext cx="8959272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Project Title</a:t>
            </a:r>
            <a:r>
              <a:rPr lang="en-US" b="1" dirty="0">
                <a:ea typeface="+mn-lt"/>
                <a:cs typeface="+mn-lt"/>
              </a:rPr>
              <a:t>: </a:t>
            </a:r>
            <a:r>
              <a:rPr lang="en-US" dirty="0">
                <a:latin typeface="ArialMT"/>
                <a:ea typeface="+mn-lt"/>
                <a:cs typeface="+mn-lt"/>
              </a:rPr>
              <a:t>DAS ERP System</a:t>
            </a:r>
            <a:endParaRPr lang="en-US" dirty="0">
              <a:latin typeface="ArialMT"/>
            </a:endParaRPr>
          </a:p>
          <a:p>
            <a:pPr algn="ctr"/>
            <a:endParaRPr lang="en-US" sz="1400">
              <a:latin typeface="ArialMT"/>
            </a:endParaRPr>
          </a:p>
          <a:p>
            <a:pPr algn="ctr"/>
            <a:endParaRPr lang="en-US" sz="1400">
              <a:latin typeface="ArialMT"/>
              <a:cs typeface="Arial"/>
            </a:endParaRPr>
          </a:p>
          <a:p>
            <a:endParaRPr lang="en-US">
              <a:latin typeface="Rockwell"/>
              <a:cs typeface="Arial"/>
            </a:endParaRPr>
          </a:p>
          <a:p>
            <a:r>
              <a:rPr lang="en-US" sz="2000" b="1" dirty="0">
                <a:latin typeface="Rockwell"/>
                <a:cs typeface="Arial"/>
              </a:rPr>
              <a:t>Objective of the Project</a:t>
            </a:r>
            <a:r>
              <a:rPr lang="en-US" sz="1400" b="1" dirty="0">
                <a:latin typeface="Arial"/>
                <a:cs typeface="Arial"/>
              </a:rPr>
              <a:t>: </a:t>
            </a:r>
            <a:r>
              <a:rPr lang="en-US" sz="1600" dirty="0">
                <a:latin typeface="ArialMT"/>
              </a:rPr>
              <a:t>ERP System to Manage Purchase, Manufacturing, Inventory, Sales, Accounting, and Dashboard.</a:t>
            </a:r>
            <a:endParaRPr lang="en-US" sz="1600" dirty="0"/>
          </a:p>
          <a:p>
            <a:endParaRPr lang="en-US" sz="1600">
              <a:latin typeface="ArialMT"/>
              <a:cs typeface="Arial"/>
            </a:endParaRPr>
          </a:p>
          <a:p>
            <a:endParaRPr lang="en-US" sz="1600">
              <a:latin typeface="ArialMT"/>
              <a:cs typeface="Arial"/>
            </a:endParaRPr>
          </a:p>
          <a:p>
            <a:endParaRPr lang="en-US" sz="1600">
              <a:latin typeface="ArialMT"/>
              <a:cs typeface="Arial"/>
            </a:endParaRPr>
          </a:p>
          <a:p>
            <a:r>
              <a:rPr lang="en-US" sz="2000" b="1" dirty="0">
                <a:latin typeface="Rockwell"/>
                <a:cs typeface="Arial"/>
              </a:rPr>
              <a:t>Project Category</a:t>
            </a:r>
            <a:r>
              <a:rPr lang="en-US" sz="1400" b="1" dirty="0">
                <a:latin typeface="Arial"/>
                <a:cs typeface="Arial"/>
              </a:rPr>
              <a:t>: </a:t>
            </a:r>
            <a:r>
              <a:rPr lang="en-US" sz="1600" dirty="0">
                <a:latin typeface="ArialMT"/>
              </a:rPr>
              <a:t>Web Application </a:t>
            </a:r>
            <a:endParaRPr lang="en-US" sz="1400" dirty="0">
              <a:latin typeface="ArialMT"/>
              <a:cs typeface="Arial"/>
            </a:endParaRPr>
          </a:p>
          <a:p>
            <a:endParaRPr lang="en-US" sz="1600">
              <a:latin typeface="ArialMT"/>
              <a:cs typeface="Arial"/>
            </a:endParaRPr>
          </a:p>
          <a:p>
            <a:endParaRPr lang="en-US" sz="1600">
              <a:latin typeface="ArialMT"/>
              <a:cs typeface="Arial"/>
            </a:endParaRPr>
          </a:p>
          <a:p>
            <a:r>
              <a:rPr lang="en-US" sz="2000" b="1" dirty="0">
                <a:latin typeface="Rockwell"/>
                <a:cs typeface="Arial"/>
              </a:rPr>
              <a:t>Front End</a:t>
            </a:r>
            <a:r>
              <a:rPr lang="en-US" sz="1600" b="1" dirty="0">
                <a:latin typeface="Arial"/>
                <a:cs typeface="Arial"/>
              </a:rPr>
              <a:t>: </a:t>
            </a:r>
            <a:r>
              <a:rPr lang="en-US" sz="1600" dirty="0">
                <a:latin typeface="ArialMT"/>
              </a:rPr>
              <a:t>Odoo 15.0, Python </a:t>
            </a:r>
            <a:endParaRPr lang="en-US" sz="1600" dirty="0">
              <a:latin typeface="Rockwell" panose="02060603020205020403"/>
              <a:cs typeface="Arial"/>
            </a:endParaRPr>
          </a:p>
          <a:p>
            <a:endParaRPr lang="en-US" sz="1600">
              <a:latin typeface="ArialMT"/>
              <a:cs typeface="Arial"/>
            </a:endParaRPr>
          </a:p>
          <a:p>
            <a:r>
              <a:rPr lang="en-US" sz="2000" b="1" dirty="0">
                <a:latin typeface="Rockwell"/>
                <a:cs typeface="Arial"/>
              </a:rPr>
              <a:t>Back End</a:t>
            </a:r>
            <a:r>
              <a:rPr lang="en-US" sz="1600" b="1" dirty="0">
                <a:latin typeface="Arial"/>
                <a:cs typeface="Arial"/>
              </a:rPr>
              <a:t>: </a:t>
            </a:r>
            <a:r>
              <a:rPr lang="en-US" sz="1600" dirty="0">
                <a:latin typeface="ArialMT"/>
              </a:rPr>
              <a:t>PostgreSQL</a:t>
            </a:r>
            <a:endParaRPr lang="en-US" sz="16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0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F72B5E7-C5C0-ADE1-608C-3B92FAFA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94835"/>
            <a:ext cx="10210800" cy="5740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B1BCBF-7169-F9F6-5056-08B1F150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Company form view</a:t>
            </a:r>
          </a:p>
        </p:txBody>
      </p:sp>
    </p:spTree>
    <p:extLst>
      <p:ext uri="{BB962C8B-B14F-4D97-AF65-F5344CB8AC3E}">
        <p14:creationId xmlns:p14="http://schemas.microsoft.com/office/powerpoint/2010/main" val="106354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48C94A0-04C4-88D4-FDFB-F1116F52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335617"/>
            <a:ext cx="9608608" cy="54070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42F4E98-8673-795A-DB30-5C31B8A0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User list view</a:t>
            </a:r>
          </a:p>
        </p:txBody>
      </p:sp>
    </p:spTree>
    <p:extLst>
      <p:ext uri="{BB962C8B-B14F-4D97-AF65-F5344CB8AC3E}">
        <p14:creationId xmlns:p14="http://schemas.microsoft.com/office/powerpoint/2010/main" val="2871574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79FEA62-DD7D-3D52-8065-13A555F5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6" y="986367"/>
            <a:ext cx="9905999" cy="55710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1B5146-CAB5-41DD-E37B-9B5649E0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user from view</a:t>
            </a:r>
          </a:p>
        </p:txBody>
      </p:sp>
    </p:spTree>
    <p:extLst>
      <p:ext uri="{BB962C8B-B14F-4D97-AF65-F5344CB8AC3E}">
        <p14:creationId xmlns:p14="http://schemas.microsoft.com/office/powerpoint/2010/main" val="1219417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1AE3A14-06D7-C949-01C4-D397DDE5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92" y="1204802"/>
            <a:ext cx="9186087" cy="51709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6215AC-0204-117E-FFD0-8C3CAAF2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Contacts list view</a:t>
            </a:r>
          </a:p>
        </p:txBody>
      </p:sp>
    </p:spTree>
    <p:extLst>
      <p:ext uri="{BB962C8B-B14F-4D97-AF65-F5344CB8AC3E}">
        <p14:creationId xmlns:p14="http://schemas.microsoft.com/office/powerpoint/2010/main" val="3433898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CD72961-706B-07C5-AC3C-64089925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792" y="1338792"/>
            <a:ext cx="9287934" cy="52239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078515-9592-6A63-0183-FFABD3AC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Contact form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10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C87CC36-C6E6-60C9-DCC9-C09E357A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42" y="1190747"/>
            <a:ext cx="9838266" cy="5537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145E349-3A7B-3DC0-128F-3EB3F67A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product list view</a:t>
            </a:r>
          </a:p>
        </p:txBody>
      </p:sp>
    </p:spTree>
    <p:extLst>
      <p:ext uri="{BB962C8B-B14F-4D97-AF65-F5344CB8AC3E}">
        <p14:creationId xmlns:p14="http://schemas.microsoft.com/office/powerpoint/2010/main" val="2340194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1365E66-E784-D993-9718-6C52F1F9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92" y="1191683"/>
            <a:ext cx="9660467" cy="5435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B5224FC-696F-030D-22D2-922F7B3D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Product form view</a:t>
            </a:r>
          </a:p>
        </p:txBody>
      </p:sp>
    </p:spTree>
    <p:extLst>
      <p:ext uri="{BB962C8B-B14F-4D97-AF65-F5344CB8AC3E}">
        <p14:creationId xmlns:p14="http://schemas.microsoft.com/office/powerpoint/2010/main" val="182445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1C37F16-F99D-B342-7B80-73F2CD74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21" y="1086786"/>
            <a:ext cx="9745134" cy="54779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CAE158-F9C2-69E2-BFA2-0AF4406E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manufacturing list view</a:t>
            </a:r>
          </a:p>
        </p:txBody>
      </p:sp>
    </p:spTree>
    <p:extLst>
      <p:ext uri="{BB962C8B-B14F-4D97-AF65-F5344CB8AC3E}">
        <p14:creationId xmlns:p14="http://schemas.microsoft.com/office/powerpoint/2010/main" val="3155439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3FA5DE7-F980-CC1A-C672-E653EEDB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60" y="1039923"/>
            <a:ext cx="9812867" cy="55202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DA386BF-8FA9-706E-C8AB-1D99C7AF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Manufacturing form view</a:t>
            </a:r>
          </a:p>
        </p:txBody>
      </p:sp>
    </p:spTree>
    <p:extLst>
      <p:ext uri="{BB962C8B-B14F-4D97-AF65-F5344CB8AC3E}">
        <p14:creationId xmlns:p14="http://schemas.microsoft.com/office/powerpoint/2010/main" val="141814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9FAAEEF-79B2-C68A-58CB-6E67296C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34" y="1337734"/>
            <a:ext cx="9499600" cy="53424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FB8493-1C40-C427-9EBE-1E86492A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sales list view</a:t>
            </a:r>
          </a:p>
        </p:txBody>
      </p:sp>
    </p:spTree>
    <p:extLst>
      <p:ext uri="{BB962C8B-B14F-4D97-AF65-F5344CB8AC3E}">
        <p14:creationId xmlns:p14="http://schemas.microsoft.com/office/powerpoint/2010/main" val="310002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D9AF-A966-60D0-2B77-791FADA5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sz="2800" b="1">
                <a:latin typeface="Rockwell"/>
                <a:cs typeface="Arial"/>
              </a:rPr>
            </a:br>
            <a:br>
              <a:rPr lang="en-US" sz="2800" b="1">
                <a:latin typeface="Rockwell"/>
                <a:cs typeface="Arial"/>
              </a:rPr>
            </a:br>
            <a:br>
              <a:rPr lang="en-US" sz="2800" b="1">
                <a:latin typeface="Rockwell"/>
                <a:cs typeface="Arial"/>
              </a:rPr>
            </a:br>
            <a:r>
              <a:rPr lang="en-US" sz="2800" b="1">
                <a:latin typeface="Rockwell"/>
                <a:cs typeface="Arial"/>
              </a:rPr>
              <a:t>System Analysis</a:t>
            </a:r>
            <a:br>
              <a:rPr lang="en-US" sz="2800" b="1">
                <a:latin typeface="Rockwell"/>
                <a:cs typeface="Arial"/>
              </a:rPr>
            </a:br>
            <a:endParaRPr lang="en-US" sz="2800" b="1">
              <a:latin typeface="Rockwell"/>
              <a:cs typeface="Arial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78234-7D5C-718F-E38C-27BC14771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● Existing System:</a:t>
            </a:r>
          </a:p>
          <a:p>
            <a:pPr marL="342900" indent="-342900">
              <a:buAutoNum type="arabicPeriod"/>
            </a:pPr>
            <a:r>
              <a:rPr lang="en-US" sz="1800" b="1" dirty="0" err="1"/>
              <a:t>Letstranzact</a:t>
            </a:r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800" b="1" dirty="0" err="1"/>
              <a:t>Nestorbird</a:t>
            </a:r>
            <a:endParaRPr lang="en-US" sz="1800" b="1"/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800" b="1" dirty="0" err="1"/>
              <a:t>Accountserp</a:t>
            </a: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1854194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53EB67-81EE-AD8C-2F1B-F2E25C96D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065741"/>
            <a:ext cx="9812867" cy="55202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23233E-6554-65E0-A748-29796234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Sale form view</a:t>
            </a:r>
          </a:p>
        </p:txBody>
      </p:sp>
    </p:spTree>
    <p:extLst>
      <p:ext uri="{BB962C8B-B14F-4D97-AF65-F5344CB8AC3E}">
        <p14:creationId xmlns:p14="http://schemas.microsoft.com/office/powerpoint/2010/main" val="908565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D3B6198-605E-65C1-E1E4-637A7D88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3" y="1035050"/>
            <a:ext cx="10346267" cy="58250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3E518E-2CD5-41DF-6B6D-33F9627D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purchase list view</a:t>
            </a:r>
          </a:p>
        </p:txBody>
      </p:sp>
    </p:spTree>
    <p:extLst>
      <p:ext uri="{BB962C8B-B14F-4D97-AF65-F5344CB8AC3E}">
        <p14:creationId xmlns:p14="http://schemas.microsoft.com/office/powerpoint/2010/main" val="2064051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7956CA7-860B-A68F-7DEE-5DF64FA8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91" y="1111250"/>
            <a:ext cx="9855201" cy="55710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113177-9E99-F538-6EC0-F3921A06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Purchase form view</a:t>
            </a:r>
          </a:p>
        </p:txBody>
      </p:sp>
    </p:spTree>
    <p:extLst>
      <p:ext uri="{BB962C8B-B14F-4D97-AF65-F5344CB8AC3E}">
        <p14:creationId xmlns:p14="http://schemas.microsoft.com/office/powerpoint/2010/main" val="2785148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E3CAD16-32F1-D1A7-1C66-48115843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58" y="1187449"/>
            <a:ext cx="9922934" cy="5562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C78D547-7FF6-F45C-8D8B-DF4A8720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Inventory 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71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2084489-F0D4-14EA-55F3-3D1BA18A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98" y="1002242"/>
            <a:ext cx="9990667" cy="5664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4D5B10-C1B3-99A4-99F0-C1152DB3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crm</a:t>
            </a:r>
            <a:r>
              <a:rPr lang="en-US" dirty="0">
                <a:ea typeface="+mj-lt"/>
                <a:cs typeface="+mj-lt"/>
              </a:rPr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4476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12080B8-3AAA-9DE1-9307-CD3D6F41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84" y="1054100"/>
            <a:ext cx="9973733" cy="56049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6F9283-AD6A-7D98-920E-20A2EA0D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accounting view</a:t>
            </a:r>
          </a:p>
        </p:txBody>
      </p:sp>
    </p:spTree>
    <p:extLst>
      <p:ext uri="{BB962C8B-B14F-4D97-AF65-F5344CB8AC3E}">
        <p14:creationId xmlns:p14="http://schemas.microsoft.com/office/powerpoint/2010/main" val="2973515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0669E29-D6AB-DD9D-B962-A2C6CD1F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6" y="1299633"/>
            <a:ext cx="9262534" cy="52154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8EDCD8-CF7F-18C8-F34C-473F61EE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Accounting form view</a:t>
            </a:r>
          </a:p>
        </p:txBody>
      </p:sp>
    </p:spTree>
    <p:extLst>
      <p:ext uri="{BB962C8B-B14F-4D97-AF65-F5344CB8AC3E}">
        <p14:creationId xmlns:p14="http://schemas.microsoft.com/office/powerpoint/2010/main" val="224766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4CCF20-8BF3-65E5-B230-71A1CA1C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83" y="1194858"/>
            <a:ext cx="9618134" cy="5410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E716A0-810F-E3D4-408B-17D0CB11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26" y="183595"/>
            <a:ext cx="7841673" cy="10118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log view</a:t>
            </a:r>
          </a:p>
        </p:txBody>
      </p:sp>
    </p:spTree>
    <p:extLst>
      <p:ext uri="{BB962C8B-B14F-4D97-AF65-F5344CB8AC3E}">
        <p14:creationId xmlns:p14="http://schemas.microsoft.com/office/powerpoint/2010/main" val="2167140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A0657-A965-ACCA-8648-6A63F16F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43468"/>
            <a:ext cx="9966960" cy="359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0504A-06BD-4EE9-E21B-773A74129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913336"/>
            <a:ext cx="7891272" cy="10698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rgbClr val="000000"/>
                </a:solidFill>
              </a:rPr>
              <a:t>If you have any queries please tell us.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9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827D-B635-4B0B-6A01-62B3C2A2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039" y="484614"/>
            <a:ext cx="9250922" cy="6634962"/>
          </a:xfrm>
        </p:spPr>
        <p:txBody>
          <a:bodyPr>
            <a:normAutofit/>
          </a:bodyPr>
          <a:lstStyle/>
          <a:p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r>
              <a:rPr lang="en-US" sz="1400" b="1">
                <a:latin typeface="Arial"/>
                <a:cs typeface="Arial"/>
              </a:rPr>
              <a:t>● Need for the New System:</a:t>
            </a:r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r>
              <a:rPr lang="en-US" sz="1400" b="1">
                <a:latin typeface="Arial"/>
                <a:cs typeface="Arial"/>
              </a:rPr>
              <a:t>  ○ </a:t>
            </a:r>
            <a:r>
              <a:rPr lang="en-US" sz="1400">
                <a:latin typeface="ArialMT"/>
                <a:cs typeface="Arial"/>
              </a:rPr>
              <a:t>Mostly Existing Systems are Paid , and not Affordable for Small Businesses.</a:t>
            </a:r>
            <a:br>
              <a:rPr lang="en-US" sz="1400">
                <a:latin typeface="ArialMT"/>
                <a:cs typeface="Arial"/>
              </a:rPr>
            </a:br>
            <a:br>
              <a:rPr lang="en-US" sz="1400">
                <a:latin typeface="ArialMT"/>
                <a:cs typeface="Arial"/>
              </a:rPr>
            </a:br>
            <a:br>
              <a:rPr lang="en-US" sz="1400">
                <a:latin typeface="ArialMT"/>
                <a:cs typeface="Arial"/>
              </a:rPr>
            </a:br>
            <a:br>
              <a:rPr lang="en-US" sz="1400">
                <a:latin typeface="ArialMT"/>
                <a:cs typeface="Arial"/>
              </a:rPr>
            </a:br>
            <a:r>
              <a:rPr lang="en-US" sz="1400" b="1">
                <a:latin typeface="Arial"/>
                <a:cs typeface="Arial"/>
              </a:rPr>
              <a:t>● The objective of the New System:</a:t>
            </a:r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br>
              <a:rPr lang="en-US" sz="1400" b="1">
                <a:latin typeface="Arial"/>
                <a:cs typeface="Arial"/>
              </a:rPr>
            </a:br>
            <a:r>
              <a:rPr lang="en-US" sz="1400" b="1">
                <a:latin typeface="Arial"/>
                <a:cs typeface="Arial"/>
              </a:rPr>
              <a:t>  ○ </a:t>
            </a:r>
            <a:r>
              <a:rPr lang="en-US" sz="1400">
                <a:latin typeface="ArialMT"/>
                <a:cs typeface="Arial"/>
              </a:rPr>
              <a:t>be affordable for Small Businesses and help them TO grow their business.</a:t>
            </a:r>
            <a:br>
              <a:rPr lang="en-US" sz="1400">
                <a:latin typeface="ArialMT"/>
                <a:cs typeface="Arial"/>
              </a:rPr>
            </a:br>
            <a:br>
              <a:rPr lang="en-US" sz="1400">
                <a:latin typeface="ArialMT"/>
                <a:cs typeface="Arial"/>
              </a:rPr>
            </a:br>
            <a:br>
              <a:rPr lang="en-US" sz="1400">
                <a:latin typeface="ArialMT"/>
                <a:cs typeface="Arial"/>
              </a:rPr>
            </a:br>
            <a:br>
              <a:rPr lang="en-US" sz="1400">
                <a:latin typeface="ArialMT"/>
                <a:cs typeface="Arial"/>
              </a:rPr>
            </a:br>
            <a:r>
              <a:rPr lang="en-US" sz="1600" b="1">
                <a:latin typeface="Arial"/>
                <a:cs typeface="Arial"/>
              </a:rPr>
              <a:t>● Problem Definition:</a:t>
            </a:r>
            <a:endParaRPr lang="en-US">
              <a:latin typeface="Rockwell Condensed" panose="02060603050405020104"/>
              <a:cs typeface="Arial"/>
            </a:endParaRPr>
          </a:p>
          <a:p>
            <a:br>
              <a:rPr lang="en-US" sz="1400">
                <a:latin typeface="ArialMT"/>
                <a:cs typeface="Arial"/>
              </a:rPr>
            </a:br>
            <a:br>
              <a:rPr lang="en-US" sz="1400">
                <a:latin typeface="ArialMT"/>
                <a:cs typeface="Arial"/>
              </a:rPr>
            </a:br>
            <a:br>
              <a:rPr lang="en-US" sz="1400">
                <a:latin typeface="ArialMT"/>
                <a:cs typeface="Arial"/>
              </a:rPr>
            </a:br>
            <a:r>
              <a:rPr lang="en-US" sz="1600">
                <a:latin typeface="ArialMT"/>
              </a:rPr>
              <a:t>  ○  Users face difficulties in data backups on the application.</a:t>
            </a:r>
            <a:br>
              <a:rPr lang="en-US" sz="1600">
                <a:latin typeface="ArialMT"/>
              </a:rPr>
            </a:br>
            <a:br>
              <a:rPr lang="en-US" sz="1600">
                <a:latin typeface="ArialMT"/>
              </a:rPr>
            </a:br>
            <a:r>
              <a:rPr lang="en-US" sz="1600">
                <a:latin typeface="ArialMT"/>
              </a:rPr>
              <a:t>  ○  absence of a dedicated Web Application for Multi Branch and </a:t>
            </a:r>
            <a:br>
              <a:rPr lang="en-US" sz="1600">
                <a:latin typeface="ArialMT"/>
              </a:rPr>
            </a:br>
            <a:r>
              <a:rPr lang="en-US" sz="1600">
                <a:latin typeface="ArialMT"/>
              </a:rPr>
              <a:t>   Small Business  product management Systems.</a:t>
            </a:r>
            <a:endParaRPr lang="en-US"/>
          </a:p>
          <a:p>
            <a:endParaRPr lang="en-US" sz="1600">
              <a:latin typeface="ArialMT"/>
            </a:endParaRPr>
          </a:p>
          <a:p>
            <a:endParaRPr lang="en-US" sz="1400">
              <a:latin typeface="ArialMT"/>
              <a:cs typeface="Arial"/>
            </a:endParaRPr>
          </a:p>
          <a:p>
            <a:endParaRPr lang="en-US" sz="1400" b="1">
              <a:latin typeface="Arial"/>
              <a:cs typeface="Arial"/>
            </a:endParaRPr>
          </a:p>
          <a:p>
            <a:endParaRPr lang="en-US" sz="1400">
              <a:latin typeface="ArialMT"/>
              <a:cs typeface="Arial"/>
            </a:endParaRPr>
          </a:p>
          <a:p>
            <a:br>
              <a:rPr lang="en-US" sz="1400" b="1">
                <a:latin typeface="Arial"/>
                <a:cs typeface="Arial"/>
              </a:rPr>
            </a:br>
            <a:endParaRPr lang="en-US" sz="1400" b="1">
              <a:latin typeface="Arial"/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6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F262-B383-88EF-CD4C-C31B4619C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Rockwell"/>
                <a:cs typeface="Arial"/>
              </a:rPr>
              <a:t>Advantages and Limitations of the Proposed </a:t>
            </a:r>
            <a:r>
              <a:rPr lang="en-US" sz="3200" b="1">
                <a:latin typeface="Rockwell"/>
                <a:cs typeface="Arial"/>
              </a:rPr>
              <a:t>System</a:t>
            </a:r>
            <a:endParaRPr lang="en-US" sz="3200">
              <a:latin typeface="Rockwel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53B1-72DD-C611-1ECE-971DEEF45C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Clr>
                <a:srgbClr val="9E3611"/>
              </a:buClr>
              <a:buNone/>
            </a:pPr>
            <a:r>
              <a:rPr lang="en-US" b="1" dirty="0">
                <a:latin typeface="Arial"/>
                <a:cs typeface="Arial"/>
              </a:rPr>
              <a:t>○ Advantages:</a:t>
            </a:r>
            <a:endParaRPr lang="en-US" dirty="0"/>
          </a:p>
          <a:p>
            <a:pPr marL="0" indent="0">
              <a:buNone/>
            </a:pPr>
            <a:endParaRPr lang="en-US" sz="1400">
              <a:latin typeface="ArialMT"/>
            </a:endParaRPr>
          </a:p>
          <a:p>
            <a:pPr marL="0" indent="0">
              <a:buNone/>
            </a:pPr>
            <a:endParaRPr lang="en-US" sz="1400">
              <a:latin typeface="ArialMT"/>
            </a:endParaRPr>
          </a:p>
          <a:p>
            <a:pPr marL="342900" indent="-342900">
              <a:buAutoNum type="arabicPeriod"/>
            </a:pPr>
            <a:r>
              <a:rPr lang="en-US" sz="1800">
                <a:latin typeface="ArialMT"/>
              </a:rPr>
              <a:t>Multi-User</a:t>
            </a:r>
            <a:endParaRPr lang="en-US" sz="1800">
              <a:latin typeface="Rockwell" panose="02060603020205020403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ArialMT"/>
              </a:rPr>
              <a:t>Low cost</a:t>
            </a:r>
            <a:endParaRPr lang="en-US" sz="1800" dirty="0">
              <a:latin typeface="Rockwell" panose="02060603020205020403"/>
            </a:endParaRPr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800">
                <a:latin typeface="ArialMT"/>
              </a:rPr>
              <a:t>Easy to use</a:t>
            </a:r>
            <a:endParaRPr lang="en-US" sz="1800">
              <a:latin typeface="Rockwell" panose="02060603020205020403"/>
            </a:endParaRPr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800" dirty="0">
                <a:latin typeface="ArialMT"/>
              </a:rPr>
              <a:t>Multi-Company(Branching) </a:t>
            </a:r>
            <a:endParaRPr lang="en-US" sz="1800" dirty="0">
              <a:latin typeface="Rockwell" panose="02060603020205020403"/>
            </a:endParaRPr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800" dirty="0">
                <a:latin typeface="ArialMT"/>
              </a:rPr>
              <a:t>Auto Backup</a:t>
            </a:r>
            <a:endParaRPr lang="en-US" sz="1800" dirty="0">
              <a:latin typeface="Rockwell" panose="02060603020205020403"/>
            </a:endParaRPr>
          </a:p>
          <a:p>
            <a:pPr marL="0" indent="0">
              <a:buNone/>
            </a:pPr>
            <a:endParaRPr lang="en-US">
              <a:latin typeface="Rockwell" panose="02060603020205020403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DDB63-5ACB-CD8E-D593-51775BA041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Clr>
                <a:srgbClr val="9E3611"/>
              </a:buClr>
              <a:buNone/>
            </a:pPr>
            <a:r>
              <a:rPr lang="en-US" b="1" dirty="0">
                <a:latin typeface="Arial"/>
                <a:cs typeface="Arial"/>
              </a:rPr>
              <a:t>○ Limitations:</a:t>
            </a: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Clr>
                <a:srgbClr val="9E3611"/>
              </a:buClr>
              <a:buNone/>
            </a:pPr>
            <a:endParaRPr lang="en-US" sz="1800">
              <a:latin typeface="ArialMT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ArialMT"/>
              </a:rPr>
              <a:t>Sometime not working for windows</a:t>
            </a:r>
            <a:endParaRPr lang="en-US" sz="1800" dirty="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DE60-E6CE-9A2C-BB47-1770F9C4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 b="1">
              <a:latin typeface="Arial"/>
              <a:cs typeface="Arial"/>
            </a:endParaRPr>
          </a:p>
          <a:p>
            <a:pPr marL="0" indent="0">
              <a:buNone/>
            </a:pPr>
            <a:endParaRPr lang="en-US" sz="17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b="1" dirty="0">
                <a:latin typeface="Arial"/>
                <a:cs typeface="Arial"/>
              </a:rPr>
              <a:t>● Project Profile:</a:t>
            </a:r>
            <a:endParaRPr lang="en-US" sz="1800" dirty="0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US" sz="1400" b="1" dirty="0">
                <a:latin typeface="Arial"/>
                <a:cs typeface="Arial"/>
              </a:rPr>
              <a:t>Platform : </a:t>
            </a:r>
            <a:r>
              <a:rPr lang="en-US" sz="1400" dirty="0">
                <a:latin typeface="ArialMT"/>
              </a:rPr>
              <a:t>Odoo 15.0</a:t>
            </a:r>
          </a:p>
          <a:p>
            <a:pPr marL="342900" indent="-342900">
              <a:buAutoNum type="arabicPeriod"/>
            </a:pPr>
            <a:r>
              <a:rPr lang="en-US" sz="1400" b="1" dirty="0">
                <a:latin typeface="Arial"/>
                <a:cs typeface="Arial"/>
              </a:rPr>
              <a:t>Developer:  </a:t>
            </a:r>
            <a:r>
              <a:rPr lang="en-US" sz="1400" dirty="0">
                <a:latin typeface="ArialMT"/>
              </a:rPr>
              <a:t>Devani Shani</a:t>
            </a:r>
          </a:p>
          <a:p>
            <a:pPr marL="342900" indent="-342900">
              <a:buAutoNum type="arabicPeriod"/>
            </a:pPr>
            <a:r>
              <a:rPr lang="en-US" sz="1400" b="1" dirty="0">
                <a:latin typeface="Arial"/>
                <a:cs typeface="Arial"/>
              </a:rPr>
              <a:t>Resources &amp; Testing : </a:t>
            </a:r>
            <a:r>
              <a:rPr lang="en-US" sz="1400" dirty="0" err="1">
                <a:latin typeface="ArialMT"/>
              </a:rPr>
              <a:t>Kaklotar</a:t>
            </a:r>
            <a:r>
              <a:rPr lang="en-US" sz="1400" dirty="0">
                <a:latin typeface="ArialMT"/>
              </a:rPr>
              <a:t> Jaydeep &amp; Patel </a:t>
            </a:r>
            <a:r>
              <a:rPr lang="en-US" sz="1400" dirty="0" err="1">
                <a:latin typeface="ArialMT"/>
              </a:rPr>
              <a:t>Akshitkumar</a:t>
            </a:r>
            <a:endParaRPr lang="en-US" sz="1400" dirty="0">
              <a:latin typeface="ArialMT"/>
            </a:endParaRP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900">
              <a:latin typeface="Rockwell" panose="02060603020205020403"/>
              <a:cs typeface="Arial"/>
            </a:endParaRPr>
          </a:p>
          <a:p>
            <a:pPr marL="0" indent="0">
              <a:buNone/>
            </a:pPr>
            <a:r>
              <a:rPr lang="en-US" sz="1300" b="1" dirty="0">
                <a:latin typeface="Arial"/>
                <a:cs typeface="Arial"/>
              </a:rPr>
              <a:t>● </a:t>
            </a:r>
            <a:r>
              <a:rPr lang="en-US" sz="1700" b="1" dirty="0">
                <a:latin typeface="Arial"/>
                <a:cs typeface="Arial"/>
              </a:rPr>
              <a:t>Targeted Users</a:t>
            </a:r>
            <a:r>
              <a:rPr lang="en-US" sz="1300" b="1" dirty="0">
                <a:latin typeface="Arial"/>
                <a:cs typeface="Arial"/>
              </a:rPr>
              <a:t>:</a:t>
            </a:r>
            <a:endParaRPr lang="en-US" sz="1300" dirty="0">
              <a:latin typeface="Arial"/>
              <a:cs typeface="Arial"/>
            </a:endParaRPr>
          </a:p>
          <a:p>
            <a:pPr marL="525780" indent="-342900">
              <a:buAutoNum type="arabicPeriod"/>
            </a:pPr>
            <a:r>
              <a:rPr lang="en-US" sz="1600" dirty="0">
                <a:latin typeface="ArialMT"/>
              </a:rPr>
              <a:t>Small Business </a:t>
            </a:r>
          </a:p>
          <a:p>
            <a:pPr marL="525780" indent="-342900">
              <a:buAutoNum type="arabicPeriod"/>
            </a:pPr>
            <a:r>
              <a:rPr lang="en-US" sz="1600">
                <a:latin typeface="ArialMT"/>
              </a:rPr>
              <a:t>Big business</a:t>
            </a:r>
          </a:p>
          <a:p>
            <a:pPr marL="525780" indent="-342900">
              <a:buClr>
                <a:srgbClr val="9E3611"/>
              </a:buClr>
              <a:buAutoNum type="arabicPeriod"/>
            </a:pPr>
            <a:r>
              <a:rPr lang="en-US" sz="1600">
                <a:latin typeface="ArialMT"/>
              </a:rPr>
              <a:t>Multi-branch business </a:t>
            </a:r>
            <a:endParaRPr lang="en-US">
              <a:latin typeface="Rockwell" panose="02060603020205020403"/>
            </a:endParaRPr>
          </a:p>
          <a:p>
            <a:pPr marL="525780" indent="-342900">
              <a:buClr>
                <a:srgbClr val="9E3611"/>
              </a:buClr>
              <a:buAutoNum type="arabicPeriod"/>
            </a:pPr>
            <a:r>
              <a:rPr lang="en-US" sz="1600" dirty="0">
                <a:latin typeface="ArialMT"/>
              </a:rPr>
              <a:t>Manufacturer</a:t>
            </a:r>
            <a:endParaRPr lang="en-US" dirty="0">
              <a:latin typeface="Rockwell" panose="02060603020205020403"/>
            </a:endParaRPr>
          </a:p>
          <a:p>
            <a:pPr marL="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302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5425-8CDF-F0C7-CB53-3DAFA4E74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62" y="661610"/>
            <a:ext cx="10570076" cy="5721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b="1" dirty="0">
                <a:latin typeface="Rockwell"/>
                <a:cs typeface="Arial"/>
              </a:rPr>
              <a:t>Coding Standards</a:t>
            </a:r>
            <a:endParaRPr lang="en-US" sz="2400" dirty="0">
              <a:latin typeface="Rockwell"/>
            </a:endParaRPr>
          </a:p>
          <a:p>
            <a:pPr>
              <a:buNone/>
            </a:pPr>
            <a:endParaRPr lang="en-US" sz="1400" b="1">
              <a:solidFill>
                <a:srgbClr val="434343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1600" b="1" dirty="0">
                <a:solidFill>
                  <a:srgbClr val="434343"/>
                </a:solidFill>
                <a:latin typeface="Arial"/>
                <a:cs typeface="Arial"/>
              </a:rPr>
              <a:t>● README.md</a:t>
            </a:r>
            <a:endParaRPr lang="en-US" sz="1600" dirty="0"/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400" dirty="0">
                <a:latin typeface="ArialMT"/>
              </a:rPr>
              <a:t>Write a comprehensive README file that explains the purpose of the project, how to set it up locally, how to run tests, and any  other relevant information.</a:t>
            </a:r>
            <a:endParaRPr lang="en-US" sz="1400" dirty="0"/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400" dirty="0">
                <a:latin typeface="ArialMT"/>
              </a:rPr>
              <a:t>Include badges for build status, code coverage, and other pertinent metrics.</a:t>
            </a:r>
            <a:endParaRPr lang="en-US" sz="1400" dirty="0"/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400" dirty="0">
                <a:latin typeface="ArialMT"/>
              </a:rPr>
              <a:t>Provide clear instructions on how to contribute to the project and the contribution guidelines.</a:t>
            </a:r>
          </a:p>
          <a:p>
            <a:pPr marL="0" indent="0">
              <a:buNone/>
            </a:pPr>
            <a:endParaRPr lang="en-US" sz="1400">
              <a:solidFill>
                <a:srgbClr val="000000"/>
              </a:solidFill>
              <a:latin typeface="ArialMT"/>
              <a:cs typeface="Arial"/>
            </a:endParaRPr>
          </a:p>
          <a:p>
            <a:pPr marL="0" indent="0">
              <a:buClr>
                <a:srgbClr val="9E3611"/>
              </a:buClr>
              <a:buNone/>
            </a:pPr>
            <a:r>
              <a:rPr lang="en-US" sz="1600" b="1" dirty="0">
                <a:solidFill>
                  <a:srgbClr val="434343"/>
                </a:solidFill>
                <a:latin typeface="Arial"/>
                <a:cs typeface="Arial"/>
              </a:rPr>
              <a:t>● </a:t>
            </a:r>
            <a:r>
              <a:rPr lang="en-US" sz="1600" b="1" dirty="0" err="1">
                <a:solidFill>
                  <a:srgbClr val="434343"/>
                </a:solidFill>
                <a:latin typeface="Arial"/>
                <a:cs typeface="Arial"/>
              </a:rPr>
              <a:t>CodeComments</a:t>
            </a:r>
            <a:endParaRPr lang="en-US" sz="1600" dirty="0"/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400" dirty="0">
                <a:latin typeface="ArialMT"/>
              </a:rPr>
              <a:t>Use meaningful variable, function, and component names to make the code self-explanatory.</a:t>
            </a:r>
            <a:endParaRPr lang="en-US" sz="1400" dirty="0"/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400" dirty="0">
                <a:latin typeface="ArialMT"/>
              </a:rPr>
              <a:t>Add comments to complex sections of code, algorithms, or where the code might not be immediately obvious to others.</a:t>
            </a:r>
            <a:endParaRPr lang="en-US" sz="1400" dirty="0"/>
          </a:p>
          <a:p>
            <a:pPr marL="342900" indent="-342900">
              <a:buClr>
                <a:srgbClr val="9E3611"/>
              </a:buClr>
              <a:buAutoNum type="arabicPeriod"/>
            </a:pPr>
            <a:r>
              <a:rPr lang="en-US" sz="1400" dirty="0">
                <a:latin typeface="ArialMT"/>
              </a:rPr>
              <a:t>Follow a consistent commenting style throughout the project.</a:t>
            </a:r>
            <a:endParaRPr lang="en-US" sz="1400" dirty="0"/>
          </a:p>
          <a:p>
            <a:pPr>
              <a:buNone/>
            </a:pPr>
            <a:endParaRPr lang="en-US">
              <a:solidFill>
                <a:srgbClr val="000000"/>
              </a:solidFill>
              <a:latin typeface="Rockwell" panose="02060603020205020403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745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11A46-6F0F-1D76-879F-903D760D87E2}"/>
              </a:ext>
            </a:extLst>
          </p:cNvPr>
          <p:cNvGrpSpPr/>
          <p:nvPr/>
        </p:nvGrpSpPr>
        <p:grpSpPr>
          <a:xfrm>
            <a:off x="1601362" y="2682320"/>
            <a:ext cx="567363" cy="878759"/>
            <a:chOff x="672094" y="823783"/>
            <a:chExt cx="567363" cy="878759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8AE1B44C-0703-1122-34C3-73D6A0B99543}"/>
                </a:ext>
              </a:extLst>
            </p:cNvPr>
            <p:cNvSpPr/>
            <p:nvPr/>
          </p:nvSpPr>
          <p:spPr>
            <a:xfrm>
              <a:off x="761999" y="823783"/>
              <a:ext cx="380999" cy="329513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A67DE-2689-C1AF-2273-5ACDF161CEF3}"/>
                </a:ext>
              </a:extLst>
            </p:cNvPr>
            <p:cNvCxnSpPr/>
            <p:nvPr/>
          </p:nvCxnSpPr>
          <p:spPr>
            <a:xfrm>
              <a:off x="951494" y="1128685"/>
              <a:ext cx="8563" cy="38528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07A4F7-BDFE-C406-8A50-243680E71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094" y="1293832"/>
              <a:ext cx="567363" cy="418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9FBC79-3E57-09F6-1930-D94B7D558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67" y="1509143"/>
              <a:ext cx="181168" cy="193399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86A392B-8C3A-29F1-2FBF-78F7FF1002C1}"/>
                </a:ext>
              </a:extLst>
            </p:cNvPr>
            <p:cNvCxnSpPr>
              <a:cxnSpLocks/>
            </p:cNvCxnSpPr>
            <p:nvPr/>
          </p:nvCxnSpPr>
          <p:spPr>
            <a:xfrm>
              <a:off x="944851" y="1504762"/>
              <a:ext cx="182720" cy="197245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53578E2F-D1B2-99FA-B3EA-B5263BCBF22F}"/>
              </a:ext>
            </a:extLst>
          </p:cNvPr>
          <p:cNvSpPr/>
          <p:nvPr/>
        </p:nvSpPr>
        <p:spPr>
          <a:xfrm>
            <a:off x="2985458" y="2366537"/>
            <a:ext cx="889000" cy="5684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145B72-BA60-D87A-CEAC-7E60F2E199AB}"/>
              </a:ext>
            </a:extLst>
          </p:cNvPr>
          <p:cNvSpPr/>
          <p:nvPr/>
        </p:nvSpPr>
        <p:spPr>
          <a:xfrm>
            <a:off x="2985457" y="3346693"/>
            <a:ext cx="1126479" cy="6540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639135-1AD3-9C1C-8376-9866A9E1402F}"/>
              </a:ext>
            </a:extLst>
          </p:cNvPr>
          <p:cNvCxnSpPr/>
          <p:nvPr/>
        </p:nvCxnSpPr>
        <p:spPr>
          <a:xfrm flipV="1">
            <a:off x="1902934" y="2681013"/>
            <a:ext cx="1070428" cy="44752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872EF5-DC6F-4685-06F4-E87C5EF323EB}"/>
              </a:ext>
            </a:extLst>
          </p:cNvPr>
          <p:cNvCxnSpPr/>
          <p:nvPr/>
        </p:nvCxnSpPr>
        <p:spPr>
          <a:xfrm>
            <a:off x="1884792" y="3182966"/>
            <a:ext cx="1100666" cy="37495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C38ADF-2148-714D-ABD5-3E07D5F3A552}"/>
              </a:ext>
            </a:extLst>
          </p:cNvPr>
          <p:cNvGrpSpPr/>
          <p:nvPr/>
        </p:nvGrpSpPr>
        <p:grpSpPr>
          <a:xfrm>
            <a:off x="6542266" y="2652081"/>
            <a:ext cx="567363" cy="878759"/>
            <a:chOff x="672094" y="823783"/>
            <a:chExt cx="567363" cy="878759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EDDDC1D-3A43-7CC7-0820-82AEB31CB25E}"/>
                </a:ext>
              </a:extLst>
            </p:cNvPr>
            <p:cNvSpPr/>
            <p:nvPr/>
          </p:nvSpPr>
          <p:spPr>
            <a:xfrm>
              <a:off x="761999" y="823783"/>
              <a:ext cx="380999" cy="329513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6AA370-46A7-6F24-49CE-508E4A6B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51494" y="1128685"/>
              <a:ext cx="8563" cy="38528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3A1F8B-7821-C83F-697E-7DC73A3BF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094" y="1293832"/>
              <a:ext cx="567363" cy="418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EEC046-00DC-B9FC-9F0F-5193F58A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67" y="1509143"/>
              <a:ext cx="181168" cy="193399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146140-E1FA-6266-9156-D66551406F64}"/>
                </a:ext>
              </a:extLst>
            </p:cNvPr>
            <p:cNvCxnSpPr>
              <a:cxnSpLocks/>
            </p:cNvCxnSpPr>
            <p:nvPr/>
          </p:nvCxnSpPr>
          <p:spPr>
            <a:xfrm>
              <a:off x="944851" y="1504762"/>
              <a:ext cx="182720" cy="197245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196F94-C5D4-A36F-C592-5EBC11A2AD83}"/>
              </a:ext>
            </a:extLst>
          </p:cNvPr>
          <p:cNvCxnSpPr/>
          <p:nvPr/>
        </p:nvCxnSpPr>
        <p:spPr>
          <a:xfrm>
            <a:off x="3880508" y="2681014"/>
            <a:ext cx="2939140" cy="44147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B7B1F5-267F-2CE5-51EE-0CC61DCFB157}"/>
              </a:ext>
            </a:extLst>
          </p:cNvPr>
          <p:cNvCxnSpPr/>
          <p:nvPr/>
        </p:nvCxnSpPr>
        <p:spPr>
          <a:xfrm flipH="1">
            <a:off x="3862363" y="3134584"/>
            <a:ext cx="2975428" cy="4112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443565D-EE6D-4628-C102-39A60FD65A91}"/>
              </a:ext>
            </a:extLst>
          </p:cNvPr>
          <p:cNvSpPr/>
          <p:nvPr/>
        </p:nvSpPr>
        <p:spPr>
          <a:xfrm>
            <a:off x="3490216" y="4859403"/>
            <a:ext cx="1280474" cy="659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Confirm order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CDCE24F-8011-FCD9-F885-78ED0943C7DE}"/>
              </a:ext>
            </a:extLst>
          </p:cNvPr>
          <p:cNvSpPr/>
          <p:nvPr/>
        </p:nvSpPr>
        <p:spPr>
          <a:xfrm>
            <a:off x="5084917" y="5291465"/>
            <a:ext cx="1280474" cy="659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/>
              <a:t>Manage product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EBB032-464A-9293-040C-4142133F3BF3}"/>
              </a:ext>
            </a:extLst>
          </p:cNvPr>
          <p:cNvSpPr/>
          <p:nvPr/>
        </p:nvSpPr>
        <p:spPr>
          <a:xfrm>
            <a:off x="7339494" y="5283609"/>
            <a:ext cx="1280474" cy="659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/>
              <a:t>Login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02BF2A-7649-E6DA-9069-E111494DD426}"/>
              </a:ext>
            </a:extLst>
          </p:cNvPr>
          <p:cNvCxnSpPr/>
          <p:nvPr/>
        </p:nvCxnSpPr>
        <p:spPr>
          <a:xfrm flipV="1">
            <a:off x="4566443" y="3123300"/>
            <a:ext cx="2231010" cy="17989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41738C6-DA80-B23D-0000-A182D6C62B98}"/>
              </a:ext>
            </a:extLst>
          </p:cNvPr>
          <p:cNvCxnSpPr/>
          <p:nvPr/>
        </p:nvCxnSpPr>
        <p:spPr>
          <a:xfrm flipV="1">
            <a:off x="5956896" y="3091877"/>
            <a:ext cx="832701" cy="223886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321B3B-5BC3-7F7A-BDDC-7D8BAF432D31}"/>
              </a:ext>
            </a:extLst>
          </p:cNvPr>
          <p:cNvCxnSpPr/>
          <p:nvPr/>
        </p:nvCxnSpPr>
        <p:spPr>
          <a:xfrm flipH="1" flipV="1">
            <a:off x="6797452" y="3084020"/>
            <a:ext cx="864124" cy="227028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BF2826F-7F70-8B70-3395-04AE548FDD67}"/>
              </a:ext>
            </a:extLst>
          </p:cNvPr>
          <p:cNvSpPr txBox="1"/>
          <p:nvPr/>
        </p:nvSpPr>
        <p:spPr>
          <a:xfrm>
            <a:off x="511097" y="21837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Customer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FD7722-FB63-20FA-E2B9-795D4DD71572}"/>
              </a:ext>
            </a:extLst>
          </p:cNvPr>
          <p:cNvSpPr txBox="1"/>
          <p:nvPr/>
        </p:nvSpPr>
        <p:spPr>
          <a:xfrm>
            <a:off x="5464097" y="21930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Sale Person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93B761-72EF-BD41-04A7-010B930A664B}"/>
              </a:ext>
            </a:extLst>
          </p:cNvPr>
          <p:cNvSpPr txBox="1"/>
          <p:nvPr/>
        </p:nvSpPr>
        <p:spPr>
          <a:xfrm rot="540000">
            <a:off x="3893634" y="25833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Receive Order</a:t>
            </a:r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45E998-9054-4C38-FC60-D3F1414FE724}"/>
              </a:ext>
            </a:extLst>
          </p:cNvPr>
          <p:cNvSpPr txBox="1"/>
          <p:nvPr/>
        </p:nvSpPr>
        <p:spPr>
          <a:xfrm rot="-480000">
            <a:off x="3791414" y="30480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Receive Payment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085B02-0556-9022-13F9-A14440282585}"/>
              </a:ext>
            </a:extLst>
          </p:cNvPr>
          <p:cNvSpPr txBox="1">
            <a:spLocks/>
          </p:cNvSpPr>
          <p:nvPr/>
        </p:nvSpPr>
        <p:spPr>
          <a:xfrm>
            <a:off x="533626" y="183595"/>
            <a:ext cx="7841673" cy="101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29175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11A46-6F0F-1D76-879F-903D760D87E2}"/>
              </a:ext>
            </a:extLst>
          </p:cNvPr>
          <p:cNvGrpSpPr/>
          <p:nvPr/>
        </p:nvGrpSpPr>
        <p:grpSpPr>
          <a:xfrm>
            <a:off x="1601362" y="2682320"/>
            <a:ext cx="567363" cy="878759"/>
            <a:chOff x="672094" y="823783"/>
            <a:chExt cx="567363" cy="878759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8AE1B44C-0703-1122-34C3-73D6A0B99543}"/>
                </a:ext>
              </a:extLst>
            </p:cNvPr>
            <p:cNvSpPr/>
            <p:nvPr/>
          </p:nvSpPr>
          <p:spPr>
            <a:xfrm>
              <a:off x="761999" y="823783"/>
              <a:ext cx="380999" cy="329513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A67DE-2689-C1AF-2273-5ACDF161CEF3}"/>
                </a:ext>
              </a:extLst>
            </p:cNvPr>
            <p:cNvCxnSpPr/>
            <p:nvPr/>
          </p:nvCxnSpPr>
          <p:spPr>
            <a:xfrm>
              <a:off x="951494" y="1128685"/>
              <a:ext cx="8563" cy="38528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07A4F7-BDFE-C406-8A50-243680E71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094" y="1293832"/>
              <a:ext cx="567363" cy="418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9FBC79-3E57-09F6-1930-D94B7D558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67" y="1509143"/>
              <a:ext cx="181168" cy="193399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86A392B-8C3A-29F1-2FBF-78F7FF1002C1}"/>
                </a:ext>
              </a:extLst>
            </p:cNvPr>
            <p:cNvCxnSpPr>
              <a:cxnSpLocks/>
            </p:cNvCxnSpPr>
            <p:nvPr/>
          </p:nvCxnSpPr>
          <p:spPr>
            <a:xfrm>
              <a:off x="944851" y="1504762"/>
              <a:ext cx="182720" cy="197245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53578E2F-D1B2-99FA-B3EA-B5263BCBF22F}"/>
              </a:ext>
            </a:extLst>
          </p:cNvPr>
          <p:cNvSpPr/>
          <p:nvPr/>
        </p:nvSpPr>
        <p:spPr>
          <a:xfrm>
            <a:off x="9668404" y="3334483"/>
            <a:ext cx="889000" cy="5684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Login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145B72-BA60-D87A-CEAC-7E60F2E199AB}"/>
              </a:ext>
            </a:extLst>
          </p:cNvPr>
          <p:cNvSpPr/>
          <p:nvPr/>
        </p:nvSpPr>
        <p:spPr>
          <a:xfrm>
            <a:off x="3871025" y="4582369"/>
            <a:ext cx="1126479" cy="6540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Manage Sale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639135-1AD3-9C1C-8376-9866A9E1402F}"/>
              </a:ext>
            </a:extLst>
          </p:cNvPr>
          <p:cNvCxnSpPr/>
          <p:nvPr/>
        </p:nvCxnSpPr>
        <p:spPr>
          <a:xfrm flipV="1">
            <a:off x="1882340" y="3092904"/>
            <a:ext cx="4870129" cy="7682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C38ADF-2148-714D-ABD5-3E07D5F3A552}"/>
              </a:ext>
            </a:extLst>
          </p:cNvPr>
          <p:cNvGrpSpPr/>
          <p:nvPr/>
        </p:nvGrpSpPr>
        <p:grpSpPr>
          <a:xfrm>
            <a:off x="6542266" y="2652081"/>
            <a:ext cx="567363" cy="878759"/>
            <a:chOff x="672094" y="823783"/>
            <a:chExt cx="567363" cy="878759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EDDDC1D-3A43-7CC7-0820-82AEB31CB25E}"/>
                </a:ext>
              </a:extLst>
            </p:cNvPr>
            <p:cNvSpPr/>
            <p:nvPr/>
          </p:nvSpPr>
          <p:spPr>
            <a:xfrm>
              <a:off x="761999" y="823783"/>
              <a:ext cx="380999" cy="329513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6AA370-46A7-6F24-49CE-508E4A6B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51494" y="1128685"/>
              <a:ext cx="8563" cy="38528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3A1F8B-7821-C83F-697E-7DC73A3BF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094" y="1293832"/>
              <a:ext cx="567363" cy="4186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EEC046-00DC-B9FC-9F0F-5193F58A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67" y="1509143"/>
              <a:ext cx="181168" cy="193399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146140-E1FA-6266-9156-D66551406F64}"/>
                </a:ext>
              </a:extLst>
            </p:cNvPr>
            <p:cNvCxnSpPr>
              <a:cxnSpLocks/>
            </p:cNvCxnSpPr>
            <p:nvPr/>
          </p:nvCxnSpPr>
          <p:spPr>
            <a:xfrm>
              <a:off x="944851" y="1504762"/>
              <a:ext cx="182720" cy="197245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196F94-C5D4-A36F-C592-5EBC11A2AD83}"/>
              </a:ext>
            </a:extLst>
          </p:cNvPr>
          <p:cNvCxnSpPr/>
          <p:nvPr/>
        </p:nvCxnSpPr>
        <p:spPr>
          <a:xfrm flipH="1" flipV="1">
            <a:off x="6819648" y="3071003"/>
            <a:ext cx="2930319" cy="51617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B7B1F5-267F-2CE5-51EE-0CC61DCFB157}"/>
              </a:ext>
            </a:extLst>
          </p:cNvPr>
          <p:cNvCxnSpPr/>
          <p:nvPr/>
        </p:nvCxnSpPr>
        <p:spPr>
          <a:xfrm flipH="1">
            <a:off x="4531687" y="3165475"/>
            <a:ext cx="2244321" cy="14718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443565D-EE6D-4628-C102-39A60FD65A91}"/>
              </a:ext>
            </a:extLst>
          </p:cNvPr>
          <p:cNvSpPr/>
          <p:nvPr/>
        </p:nvSpPr>
        <p:spPr>
          <a:xfrm>
            <a:off x="6394054" y="4910890"/>
            <a:ext cx="1424636" cy="659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Sale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1200" dirty="0">
                <a:ea typeface="+mn-lt"/>
                <a:cs typeface="+mn-lt"/>
              </a:rPr>
              <a:t>Dashboard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02BF2A-7649-E6DA-9069-E111494DD426}"/>
              </a:ext>
            </a:extLst>
          </p:cNvPr>
          <p:cNvCxnSpPr/>
          <p:nvPr/>
        </p:nvCxnSpPr>
        <p:spPr>
          <a:xfrm flipH="1" flipV="1">
            <a:off x="6756264" y="3123300"/>
            <a:ext cx="75585" cy="190192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FD7722-FB63-20FA-E2B9-795D4DD71572}"/>
              </a:ext>
            </a:extLst>
          </p:cNvPr>
          <p:cNvSpPr txBox="1"/>
          <p:nvPr/>
        </p:nvSpPr>
        <p:spPr>
          <a:xfrm>
            <a:off x="501804" y="21930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Sale Person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E57B5-9A9E-3433-43DE-C48E4A8835CE}"/>
              </a:ext>
            </a:extLst>
          </p:cNvPr>
          <p:cNvSpPr txBox="1"/>
          <p:nvPr/>
        </p:nvSpPr>
        <p:spPr>
          <a:xfrm>
            <a:off x="5596705" y="201425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Sale Manager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7ABD9E-2027-636F-12B9-F617370CC3B3}"/>
              </a:ext>
            </a:extLst>
          </p:cNvPr>
          <p:cNvSpPr/>
          <p:nvPr/>
        </p:nvSpPr>
        <p:spPr>
          <a:xfrm>
            <a:off x="8463811" y="4704944"/>
            <a:ext cx="1424636" cy="659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/>
              <a:t>Create Contact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E422B2-5116-100E-6522-F902F8E519BE}"/>
              </a:ext>
            </a:extLst>
          </p:cNvPr>
          <p:cNvCxnSpPr/>
          <p:nvPr/>
        </p:nvCxnSpPr>
        <p:spPr>
          <a:xfrm flipH="1" flipV="1">
            <a:off x="6837405" y="3089189"/>
            <a:ext cx="1956486" cy="166816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87CF233-88F3-C339-12BA-11CB2863F5D7}"/>
              </a:ext>
            </a:extLst>
          </p:cNvPr>
          <p:cNvSpPr txBox="1">
            <a:spLocks/>
          </p:cNvSpPr>
          <p:nvPr/>
        </p:nvSpPr>
        <p:spPr>
          <a:xfrm>
            <a:off x="533626" y="183595"/>
            <a:ext cx="7841673" cy="101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064183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Wood Type</vt:lpstr>
      <vt:lpstr>    BHAGWAN MAHAVIR COLLEGE OF MANAGEMENT</vt:lpstr>
      <vt:lpstr>PowerPoint Presentation</vt:lpstr>
      <vt:lpstr>   System Analysis  </vt:lpstr>
      <vt:lpstr>       ● Need for the New System:     ○ Mostly Existing Systems are Paid , and not Affordable for Small Businesses.    ● The objective of the New System:     ○ be affordable for Small Businesses and help them TO grow their business.    ● Problem Definition:      ○  Users face difficulties in data backups on the application.    ○  absence of a dedicated Web Application for Multi Branch and     Small Business  product management Systems.       </vt:lpstr>
      <vt:lpstr>Advantages and Limitations of the Proposed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</vt:lpstr>
      <vt:lpstr>Class Diagram</vt:lpstr>
      <vt:lpstr>PowerPoint Presentation</vt:lpstr>
      <vt:lpstr>Activity Diagram</vt:lpstr>
      <vt:lpstr>Login page</vt:lpstr>
      <vt:lpstr>Company list view</vt:lpstr>
      <vt:lpstr>Company form view</vt:lpstr>
      <vt:lpstr>User list view</vt:lpstr>
      <vt:lpstr>user from view</vt:lpstr>
      <vt:lpstr>Contacts list view</vt:lpstr>
      <vt:lpstr>Contact form view</vt:lpstr>
      <vt:lpstr>product list view</vt:lpstr>
      <vt:lpstr>Product form view</vt:lpstr>
      <vt:lpstr>manufacturing list view</vt:lpstr>
      <vt:lpstr>Manufacturing form view</vt:lpstr>
      <vt:lpstr>sales list view</vt:lpstr>
      <vt:lpstr>Sale form view</vt:lpstr>
      <vt:lpstr>purchase list view</vt:lpstr>
      <vt:lpstr>Purchase form view</vt:lpstr>
      <vt:lpstr>Inventory  view</vt:lpstr>
      <vt:lpstr>crm view</vt:lpstr>
      <vt:lpstr>accounting view</vt:lpstr>
      <vt:lpstr>Accounting form view</vt:lpstr>
      <vt:lpstr>log view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733</cp:revision>
  <dcterms:created xsi:type="dcterms:W3CDTF">2024-04-16T16:28:47Z</dcterms:created>
  <dcterms:modified xsi:type="dcterms:W3CDTF">2024-04-20T10:35:10Z</dcterms:modified>
</cp:coreProperties>
</file>